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31" r:id="rId1"/>
  </p:sldMasterIdLst>
  <p:notesMasterIdLst>
    <p:notesMasterId r:id="rId8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308" r:id="rId22"/>
    <p:sldId id="276" r:id="rId23"/>
    <p:sldId id="277" r:id="rId24"/>
    <p:sldId id="278" r:id="rId25"/>
    <p:sldId id="279" r:id="rId26"/>
    <p:sldId id="280" r:id="rId27"/>
    <p:sldId id="281" r:id="rId28"/>
    <p:sldId id="309" r:id="rId29"/>
    <p:sldId id="282" r:id="rId30"/>
    <p:sldId id="283" r:id="rId31"/>
    <p:sldId id="284" r:id="rId32"/>
    <p:sldId id="285" r:id="rId33"/>
    <p:sldId id="286" r:id="rId34"/>
    <p:sldId id="287" r:id="rId35"/>
    <p:sldId id="292" r:id="rId36"/>
    <p:sldId id="293" r:id="rId37"/>
    <p:sldId id="294" r:id="rId38"/>
    <p:sldId id="295" r:id="rId39"/>
    <p:sldId id="296" r:id="rId40"/>
    <p:sldId id="297" r:id="rId41"/>
    <p:sldId id="298" r:id="rId42"/>
    <p:sldId id="299" r:id="rId43"/>
    <p:sldId id="302" r:id="rId44"/>
    <p:sldId id="303" r:id="rId45"/>
    <p:sldId id="300" r:id="rId46"/>
    <p:sldId id="304" r:id="rId47"/>
    <p:sldId id="305" r:id="rId48"/>
    <p:sldId id="306" r:id="rId49"/>
    <p:sldId id="307" r:id="rId50"/>
    <p:sldId id="301" r:id="rId51"/>
    <p:sldId id="311" r:id="rId52"/>
    <p:sldId id="312" r:id="rId53"/>
    <p:sldId id="313" r:id="rId54"/>
    <p:sldId id="314" r:id="rId55"/>
    <p:sldId id="315" r:id="rId56"/>
    <p:sldId id="316" r:id="rId57"/>
    <p:sldId id="317" r:id="rId58"/>
    <p:sldId id="318" r:id="rId59"/>
    <p:sldId id="319" r:id="rId60"/>
    <p:sldId id="320" r:id="rId61"/>
    <p:sldId id="321" r:id="rId62"/>
    <p:sldId id="322" r:id="rId63"/>
    <p:sldId id="323" r:id="rId64"/>
    <p:sldId id="324" r:id="rId65"/>
    <p:sldId id="325" r:id="rId66"/>
    <p:sldId id="326" r:id="rId67"/>
    <p:sldId id="327" r:id="rId68"/>
    <p:sldId id="328" r:id="rId69"/>
    <p:sldId id="329" r:id="rId70"/>
    <p:sldId id="330" r:id="rId71"/>
    <p:sldId id="331" r:id="rId72"/>
    <p:sldId id="332" r:id="rId73"/>
    <p:sldId id="333" r:id="rId74"/>
    <p:sldId id="334" r:id="rId75"/>
    <p:sldId id="335" r:id="rId76"/>
    <p:sldId id="336" r:id="rId77"/>
    <p:sldId id="337" r:id="rId78"/>
    <p:sldId id="338" r:id="rId79"/>
    <p:sldId id="339" r:id="rId80"/>
    <p:sldId id="340" r:id="rId81"/>
    <p:sldId id="341" r:id="rId82"/>
    <p:sldId id="342" r:id="rId83"/>
    <p:sldId id="343" r:id="rId84"/>
    <p:sldId id="345" r:id="rId8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35" autoAdjust="0"/>
    <p:restoredTop sz="94660"/>
  </p:normalViewPr>
  <p:slideViewPr>
    <p:cSldViewPr snapToGrid="0">
      <p:cViewPr varScale="1">
        <p:scale>
          <a:sx n="88" d="100"/>
          <a:sy n="88" d="100"/>
        </p:scale>
        <p:origin x="235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tableStyles" Target="tableStyles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284C19-E6EB-417E-9A62-B97888DCE2E9}" type="datetimeFigureOut">
              <a:rPr lang="th-TH" smtClean="0"/>
              <a:t>23/01/68</a:t>
            </a:fld>
            <a:endParaRPr lang="th-T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h-T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B9213B-1680-4BB4-849E-7A80DDC795C6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4633728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002F9E-5F50-4C1E-8621-7AAF142C3CCC}" type="slidenum">
              <a:rPr lang="th-TH" smtClean="0"/>
              <a:t>84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7747288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96DFF08F-DC6B-4601-B491-B0F83F6DD2DA}" type="datetimeFigureOut">
              <a:rPr lang="en-US" smtClean="0"/>
              <a:t>1/23/2025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457216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pPr/>
              <a:t>1/23/2025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18822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pPr/>
              <a:t>1/23/2025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62487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pPr/>
              <a:t>1/23/2025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6893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pPr/>
              <a:t>1/23/2025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16914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pPr/>
              <a:t>1/23/2025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33584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pPr/>
              <a:t>1/23/2025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564880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1/23/2025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051196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1/23/2025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68726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1/23/2025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85369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pPr/>
              <a:t>1/23/2025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91740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1/23/2025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02053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1/23/2025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10924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1/23/2025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25881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1/23/2025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329527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1/23/2025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527113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1/23/2025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3022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96DFF08F-DC6B-4601-B491-B0F83F6DD2DA}" type="datetimeFigureOut">
              <a:rPr lang="en-US" smtClean="0"/>
              <a:pPr/>
              <a:t>1/23/2025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86205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2" r:id="rId1"/>
    <p:sldLayoutId id="2147483833" r:id="rId2"/>
    <p:sldLayoutId id="2147483834" r:id="rId3"/>
    <p:sldLayoutId id="2147483835" r:id="rId4"/>
    <p:sldLayoutId id="2147483836" r:id="rId5"/>
    <p:sldLayoutId id="2147483837" r:id="rId6"/>
    <p:sldLayoutId id="2147483838" r:id="rId7"/>
    <p:sldLayoutId id="2147483839" r:id="rId8"/>
    <p:sldLayoutId id="2147483840" r:id="rId9"/>
    <p:sldLayoutId id="2147483841" r:id="rId10"/>
    <p:sldLayoutId id="2147483842" r:id="rId11"/>
    <p:sldLayoutId id="2147483843" r:id="rId12"/>
    <p:sldLayoutId id="2147483844" r:id="rId13"/>
    <p:sldLayoutId id="2147483845" r:id="rId14"/>
    <p:sldLayoutId id="2147483846" r:id="rId15"/>
    <p:sldLayoutId id="2147483847" r:id="rId16"/>
    <p:sldLayoutId id="2147483848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7508" y="3373746"/>
            <a:ext cx="11247120" cy="1739347"/>
          </a:xfrm>
        </p:spPr>
        <p:txBody>
          <a:bodyPr>
            <a:normAutofit fontScale="90000"/>
          </a:bodyPr>
          <a:lstStyle/>
          <a:p>
            <a:pPr algn="ctr"/>
            <a:r>
              <a:rPr lang="en-US" sz="6600" dirty="0" smtClean="0">
                <a:solidFill>
                  <a:schemeClr val="tx1"/>
                </a:solidFill>
              </a:rPr>
              <a:t>Data Dictionary </a:t>
            </a:r>
            <a:br>
              <a:rPr lang="en-US" sz="6600" dirty="0" smtClean="0">
                <a:solidFill>
                  <a:schemeClr val="tx1"/>
                </a:solidFill>
              </a:rPr>
            </a:br>
            <a:r>
              <a:rPr lang="en-US" sz="6600" dirty="0" smtClean="0">
                <a:solidFill>
                  <a:schemeClr val="tx1"/>
                </a:solidFill>
              </a:rPr>
              <a:t>&amp;</a:t>
            </a:r>
            <a:br>
              <a:rPr lang="en-US" sz="6600" dirty="0" smtClean="0">
                <a:solidFill>
                  <a:schemeClr val="tx1"/>
                </a:solidFill>
              </a:rPr>
            </a:br>
            <a:r>
              <a:rPr lang="en-US" sz="6600" dirty="0" smtClean="0">
                <a:solidFill>
                  <a:schemeClr val="tx1"/>
                </a:solidFill>
              </a:rPr>
              <a:t>Process Description</a:t>
            </a:r>
            <a:endParaRPr lang="th-TH" sz="6600" dirty="0">
              <a:solidFill>
                <a:schemeClr val="tx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-4580127" y="1214191"/>
            <a:ext cx="11506200" cy="788997"/>
          </a:xfrm>
        </p:spPr>
        <p:txBody>
          <a:bodyPr>
            <a:noAutofit/>
          </a:bodyPr>
          <a:lstStyle/>
          <a:p>
            <a:r>
              <a:rPr lang="en-US" sz="3200" b="1" dirty="0" smtClean="0">
                <a:solidFill>
                  <a:schemeClr val="tx1"/>
                </a:solidFill>
              </a:rPr>
              <a:t>Chapter 7</a:t>
            </a:r>
            <a:endParaRPr lang="th-TH" sz="3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4510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3568698" cy="4529668"/>
          </a:xfrm>
        </p:spPr>
        <p:txBody>
          <a:bodyPr anchor="t">
            <a:normAutofit/>
          </a:bodyPr>
          <a:lstStyle/>
          <a:p>
            <a:pPr algn="l"/>
            <a:r>
              <a:rPr lang="en-US" sz="2400" dirty="0" smtClean="0"/>
              <a:t>EX. </a:t>
            </a:r>
            <a:r>
              <a:rPr lang="th-TH" sz="2400" dirty="0" smtClean="0"/>
              <a:t>แดสงรายละเอียดของข้อมูลโดยการสร้างเป็นพจนานุกรมที่แสดงโครงสร้างข้อมูลสินค้าและใบสั่งซ้อสินค้า </a:t>
            </a:r>
            <a:endParaRPr lang="th-TH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4062" t="28148" r="50938" b="19630"/>
          <a:stretch/>
        </p:blipFill>
        <p:spPr>
          <a:xfrm>
            <a:off x="4864100" y="762000"/>
            <a:ext cx="6400800" cy="537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006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 smtClean="0"/>
              <a:t>พจนานุกรมข้อมูลที่แสดงส่วนย่อยของข้อมูล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h-TH" dirty="0" smtClean="0"/>
              <a:t>ประกอบด้วย 4 ส่วนหลักคือ</a:t>
            </a:r>
          </a:p>
          <a:p>
            <a:pPr marL="914400" lvl="1" indent="-457200">
              <a:buAutoNum type="arabicPeriod"/>
            </a:pPr>
            <a:r>
              <a:rPr lang="th-TH" dirty="0" smtClean="0"/>
              <a:t>ข้อมูลพื้นฐาน ประกอบด้วย  รหัส </a:t>
            </a:r>
            <a:r>
              <a:rPr lang="en-US" dirty="0" smtClean="0"/>
              <a:t>(ID), </a:t>
            </a:r>
            <a:r>
              <a:rPr lang="th-TH" dirty="0" smtClean="0"/>
              <a:t>ชื่อ </a:t>
            </a:r>
            <a:r>
              <a:rPr lang="en-US" dirty="0" smtClean="0"/>
              <a:t>(Name), </a:t>
            </a:r>
            <a:r>
              <a:rPr lang="th-TH" dirty="0" smtClean="0"/>
              <a:t>ชื่อเรียกอื่นในระบบ </a:t>
            </a:r>
            <a:r>
              <a:rPr lang="en-US" dirty="0" smtClean="0"/>
              <a:t>(Alias) </a:t>
            </a:r>
            <a:r>
              <a:rPr lang="th-TH" dirty="0" smtClean="0"/>
              <a:t>และคำอธิบาย </a:t>
            </a:r>
            <a:r>
              <a:rPr lang="en-US" dirty="0" smtClean="0"/>
              <a:t>(Description) </a:t>
            </a:r>
          </a:p>
          <a:p>
            <a:pPr marL="914400" lvl="1" indent="-457200">
              <a:buAutoNum type="arabicPeriod"/>
            </a:pPr>
            <a:r>
              <a:rPr lang="th-TH" dirty="0" smtClean="0"/>
              <a:t>คุณลักษณะเฉพาะ ประกอบด้วย ชนิดของข้อมูล </a:t>
            </a:r>
            <a:r>
              <a:rPr lang="en-US" dirty="0" smtClean="0"/>
              <a:t>(Data Type), </a:t>
            </a:r>
            <a:r>
              <a:rPr lang="th-TH" dirty="0" smtClean="0"/>
              <a:t>ขนาดของข้อมูล </a:t>
            </a:r>
            <a:r>
              <a:rPr lang="en-US" dirty="0" smtClean="0"/>
              <a:t>(Length)</a:t>
            </a:r>
            <a:r>
              <a:rPr lang="th-TH" dirty="0" smtClean="0"/>
              <a:t> และค่าที่แสดงอัตโนมัติ </a:t>
            </a:r>
            <a:r>
              <a:rPr lang="en-US" dirty="0" smtClean="0"/>
              <a:t>(Default Value) </a:t>
            </a:r>
            <a:endParaRPr lang="th-TH" dirty="0" smtClean="0"/>
          </a:p>
          <a:p>
            <a:pPr marL="914400" lvl="1" indent="-457200">
              <a:buAutoNum type="arabicPeriod"/>
            </a:pPr>
            <a:r>
              <a:rPr lang="th-TH" dirty="0" smtClean="0"/>
              <a:t>เงื่อนไขสำหรับการตรวจสอบความถูกต้องของข้อมูล แบ่งเป็น กรณีที่ข้อมูลมีความต่อเนื่อง  และข้อมูลที่ไม่มีความต่อเนื่อง</a:t>
            </a:r>
          </a:p>
          <a:p>
            <a:pPr marL="914400" lvl="1" indent="-457200">
              <a:buAutoNum type="arabicPeriod"/>
            </a:pPr>
            <a:r>
              <a:rPr lang="th-TH" dirty="0" smtClean="0"/>
              <a:t>หมายเหตุ </a:t>
            </a:r>
            <a:r>
              <a:rPr lang="en-US" dirty="0" smtClean="0"/>
              <a:t>(Comment) 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4167413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38301" y="1032932"/>
            <a:ext cx="3073399" cy="3318936"/>
          </a:xfrm>
        </p:spPr>
        <p:txBody>
          <a:bodyPr/>
          <a:lstStyle/>
          <a:p>
            <a:r>
              <a:rPr lang="en-US" dirty="0" smtClean="0"/>
              <a:t>Ex. </a:t>
            </a:r>
            <a:r>
              <a:rPr lang="th-TH" dirty="0" smtClean="0"/>
              <a:t>พจนานุกรมโครงสร้างข้อมูลสินค้าที่ซื้อ </a:t>
            </a:r>
            <a:endParaRPr lang="th-TH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2083" t="23148" r="44479" b="10185"/>
          <a:stretch/>
        </p:blipFill>
        <p:spPr>
          <a:xfrm>
            <a:off x="5346700" y="571499"/>
            <a:ext cx="5092700" cy="5711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044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 smtClean="0"/>
              <a:t>พจนานุกรมแหล่งจัดเก็บข้อมูล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h-TH" dirty="0" smtClean="0"/>
              <a:t>ประกอบด้วย</a:t>
            </a:r>
          </a:p>
          <a:p>
            <a:r>
              <a:rPr lang="en-US" dirty="0" smtClean="0"/>
              <a:t>Data Store Name </a:t>
            </a:r>
            <a:r>
              <a:rPr lang="th-TH" dirty="0" smtClean="0"/>
              <a:t>ชื่อของแฟ้มข้อมูล เป็นชื่อเดียวกันกับในแผนภาพกระแสข้อมูล</a:t>
            </a:r>
          </a:p>
          <a:p>
            <a:r>
              <a:rPr lang="en-US" dirty="0" smtClean="0"/>
              <a:t>Element Name </a:t>
            </a:r>
            <a:r>
              <a:rPr lang="th-TH" dirty="0" smtClean="0"/>
              <a:t>กำหนดชื่อย่อยของข้อมูล </a:t>
            </a:r>
            <a:r>
              <a:rPr lang="en-US" dirty="0" smtClean="0"/>
              <a:t>(Attribute)</a:t>
            </a:r>
          </a:p>
          <a:p>
            <a:r>
              <a:rPr lang="en-US" dirty="0" smtClean="0"/>
              <a:t>Description </a:t>
            </a:r>
            <a:r>
              <a:rPr lang="th-TH" dirty="0" smtClean="0"/>
              <a:t>เป็นการกำหนดคำอธิบายชื่อส่วนย่อยของข้อมูลด้วยภาษาไทย</a:t>
            </a:r>
          </a:p>
          <a:p>
            <a:r>
              <a:rPr lang="en-US" dirty="0" smtClean="0"/>
              <a:t>Data Type</a:t>
            </a:r>
            <a:r>
              <a:rPr lang="th-TH" dirty="0" smtClean="0"/>
              <a:t> กำหนดชนิดข้อมูล เช่น ตัวอักษร ตัวเลข หรือวันที่</a:t>
            </a:r>
          </a:p>
          <a:p>
            <a:r>
              <a:rPr lang="en-US" dirty="0" smtClean="0"/>
              <a:t>Permissible Value </a:t>
            </a:r>
            <a:r>
              <a:rPr lang="th-TH" dirty="0" smtClean="0"/>
              <a:t>กำหนดรูปแบบหรือเงื่อนไขของส่วนย่อย 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750401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1511300"/>
            <a:ext cx="3009899" cy="4364568"/>
          </a:xfrm>
        </p:spPr>
        <p:txBody>
          <a:bodyPr/>
          <a:lstStyle/>
          <a:p>
            <a:r>
              <a:rPr lang="en-US" dirty="0" smtClean="0"/>
              <a:t>Ex. </a:t>
            </a:r>
            <a:r>
              <a:rPr lang="th-TH" dirty="0" smtClean="0"/>
              <a:t>พจนานุกรมแหล่งเก็บข้อมูลสินค้า </a:t>
            </a:r>
            <a:endParaRPr lang="th-TH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5000" t="38148" r="39375" b="17778"/>
          <a:stretch/>
        </p:blipFill>
        <p:spPr>
          <a:xfrm>
            <a:off x="4673600" y="1193800"/>
            <a:ext cx="6728014" cy="4682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007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Process Description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h-TH" dirty="0" smtClean="0"/>
              <a:t>เป็นการอธิบายถึงรายละเอียดของวิธีการทำงานในกระบวนการต่าง  ที่จะนำไปสู่การออกแบบและพัฒนาระบบ มีรูปแบบการนำเสนอ 2 ระดับดังนี้</a:t>
            </a:r>
          </a:p>
          <a:p>
            <a:pPr marL="914400" lvl="1" indent="-457200">
              <a:buFont typeface="+mj-lt"/>
              <a:buAutoNum type="arabicPeriod"/>
            </a:pPr>
            <a:r>
              <a:rPr lang="th-TH" dirty="0" smtClean="0"/>
              <a:t>คำอธิบายกระบวนการในระดับการใช้งาน เน้นไปยังกลุ่มเป้าหมายที่เป็นผู้ใช้ทุกฝ่ายที่เกี่ยวข้องกับระบบ โดยจะอธิบายถึงองค์ประกอบต่าง ๆ </a:t>
            </a:r>
          </a:p>
          <a:p>
            <a:pPr marL="914400" lvl="1" indent="-457200">
              <a:buFont typeface="+mj-lt"/>
              <a:buAutoNum type="arabicPeriod"/>
            </a:pPr>
            <a:r>
              <a:rPr lang="th-TH" dirty="0" smtClean="0"/>
              <a:t>คำอธิบายกระบวนการในระดับของระบบ จะเน้นไปยังกลุ่มเป้าหมายที่เป็นทีมนักพัฒนาระบบ โดยจะอธิบายในเชิงเทคนิคของการพัฒนาโปรแกรม เพื่อให้ทีมนักพัฒนาระบบสามารถนำไประยุกต์ใช้ในการเขียนโปรแกรมคอมพิวเตอร์ได้อย่างรวดเร็ว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637494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 smtClean="0"/>
              <a:t>การเขียนเชิงบรรยายด้วยภาษาธรรมชาติ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91229" y="1989773"/>
            <a:ext cx="2997199" cy="3318936"/>
          </a:xfrm>
        </p:spPr>
        <p:txBody>
          <a:bodyPr/>
          <a:lstStyle/>
          <a:p>
            <a:r>
              <a:rPr lang="th-TH" dirty="0" smtClean="0"/>
              <a:t>นำเสนอในรูปแบบของตารางข้อมูล โดยเริ่มต้นจากการสรุปองค์ประกอบต่าง ๆ ที่เกี่ยวข้องกับกระบวนการทำงานนั้น ๆ ดังนี้</a:t>
            </a:r>
            <a:endParaRPr lang="th-TH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3854" t="27037" r="42187" b="28889"/>
          <a:stretch/>
        </p:blipFill>
        <p:spPr>
          <a:xfrm>
            <a:off x="4749797" y="2438400"/>
            <a:ext cx="6350213" cy="3581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33750" t="9365" r="31964" b="62003"/>
          <a:stretch/>
        </p:blipFill>
        <p:spPr>
          <a:xfrm>
            <a:off x="957008" y="3972263"/>
            <a:ext cx="4358824" cy="204753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570653" y="4467828"/>
            <a:ext cx="9781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1600" dirty="0" smtClean="0"/>
              <a:t>ข้อมูลค่าสินค้า</a:t>
            </a:r>
            <a:endParaRPr lang="th-TH" sz="1600" dirty="0"/>
          </a:p>
        </p:txBody>
      </p:sp>
    </p:spTree>
    <p:extLst>
      <p:ext uri="{BB962C8B-B14F-4D97-AF65-F5344CB8AC3E}">
        <p14:creationId xmlns:p14="http://schemas.microsoft.com/office/powerpoint/2010/main" val="1846465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3646" t="45370" r="42187" b="16112"/>
          <a:stretch/>
        </p:blipFill>
        <p:spPr>
          <a:xfrm>
            <a:off x="1727199" y="1651000"/>
            <a:ext cx="8517304" cy="417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767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6250" t="31296" r="39479" b="24630"/>
          <a:stretch/>
        </p:blipFill>
        <p:spPr>
          <a:xfrm>
            <a:off x="3595225" y="1071916"/>
            <a:ext cx="8026400" cy="449478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33750" t="52135" r="40498" b="19410"/>
          <a:stretch/>
        </p:blipFill>
        <p:spPr>
          <a:xfrm>
            <a:off x="669914" y="2501900"/>
            <a:ext cx="4930786" cy="306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355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6875" t="22592" r="39375" b="47408"/>
          <a:stretch/>
        </p:blipFill>
        <p:spPr>
          <a:xfrm>
            <a:off x="1295399" y="1308100"/>
            <a:ext cx="9285111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815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1701" y="669616"/>
            <a:ext cx="9601196" cy="1303867"/>
          </a:xfrm>
        </p:spPr>
        <p:txBody>
          <a:bodyPr/>
          <a:lstStyle/>
          <a:p>
            <a:r>
              <a:rPr lang="en-US" dirty="0" smtClean="0"/>
              <a:t>Data Dictionary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4655" y="1973483"/>
            <a:ext cx="8596668" cy="3880773"/>
          </a:xfrm>
        </p:spPr>
        <p:txBody>
          <a:bodyPr>
            <a:normAutofit/>
          </a:bodyPr>
          <a:lstStyle/>
          <a:p>
            <a:r>
              <a:rPr lang="th-TH" sz="2400" dirty="0" smtClean="0"/>
              <a:t>อธิบายรายละเอียดของข้อมูลที่จำเป็นต้องใช้ในระบบ โดยอิงจากแผนภาพกระแสข้อมูล </a:t>
            </a:r>
          </a:p>
          <a:p>
            <a:r>
              <a:rPr lang="en-US" sz="2400" dirty="0" smtClean="0"/>
              <a:t>Data Dictionary </a:t>
            </a:r>
            <a:r>
              <a:rPr lang="th-TH" sz="2400" dirty="0" smtClean="0"/>
              <a:t>แบ่งออกเป็น 2 กลุ่ม คือ</a:t>
            </a:r>
          </a:p>
          <a:p>
            <a:pPr marL="731520" lvl="1" indent="-457200">
              <a:buFont typeface="+mj-lt"/>
              <a:buAutoNum type="arabicPeriod"/>
            </a:pPr>
            <a:r>
              <a:rPr lang="th-TH" sz="2200" dirty="0" smtClean="0"/>
              <a:t>พจนานุกรมข้อมูลของกระแสข้อมูล</a:t>
            </a:r>
          </a:p>
          <a:p>
            <a:pPr marL="731520" lvl="1" indent="-457200">
              <a:buFont typeface="+mj-lt"/>
              <a:buAutoNum type="arabicPeriod"/>
            </a:pPr>
            <a:r>
              <a:rPr lang="th-TH" sz="2200" dirty="0" smtClean="0"/>
              <a:t>พจนานุกรมข้อมูลของแหล่งจัดเก็บข้อมูล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33750" t="9365" r="31964" b="62003"/>
          <a:stretch/>
        </p:blipFill>
        <p:spPr>
          <a:xfrm>
            <a:off x="5509230" y="3036948"/>
            <a:ext cx="5263706" cy="2472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457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6771" t="52778" r="39479" b="11296"/>
          <a:stretch/>
        </p:blipFill>
        <p:spPr>
          <a:xfrm>
            <a:off x="2211730" y="908131"/>
            <a:ext cx="8990814" cy="41529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24969" t="17236" r="45762" b="18211"/>
          <a:stretch/>
        </p:blipFill>
        <p:spPr>
          <a:xfrm>
            <a:off x="394442" y="1119462"/>
            <a:ext cx="3801440" cy="4716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476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24969" t="17236" r="45762" b="57306"/>
          <a:stretch/>
        </p:blipFill>
        <p:spPr>
          <a:xfrm>
            <a:off x="1771085" y="2111025"/>
            <a:ext cx="4243546" cy="207622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579046" y="1007150"/>
            <a:ext cx="460094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th-TH" dirty="0" smtClean="0"/>
              <a:t>พจนานุกรมของกระแสข้อมูล 8 พจนุกรม</a:t>
            </a:r>
          </a:p>
          <a:p>
            <a:pPr marL="342900" indent="-342900">
              <a:buAutoNum type="arabicPeriod"/>
            </a:pPr>
            <a:r>
              <a:rPr lang="th-TH" dirty="0" smtClean="0"/>
              <a:t>พจนานุกรมที่แสดงโครงสร้างข้อมูล   8 อัน</a:t>
            </a:r>
          </a:p>
          <a:p>
            <a:pPr marL="342900" indent="-342900">
              <a:buAutoNum type="arabicPeriod"/>
            </a:pPr>
            <a:r>
              <a:rPr lang="th-TH" dirty="0" smtClean="0"/>
              <a:t>คำอธิบายกระบวนการ ด้วยการเขียนเชิงบรรยายด้วยภาษาธรรมชาติ</a:t>
            </a:r>
            <a:endParaRPr lang="th-TH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24895" t="18519" r="43646" b="30370"/>
          <a:stretch/>
        </p:blipFill>
        <p:spPr>
          <a:xfrm>
            <a:off x="5731497" y="2111025"/>
            <a:ext cx="4086108" cy="373432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l="24165" t="37051" r="50938" b="37656"/>
          <a:stretch/>
        </p:blipFill>
        <p:spPr>
          <a:xfrm>
            <a:off x="7774551" y="3779651"/>
            <a:ext cx="4553015" cy="260179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/>
          <a:srcRect l="23325" t="38793" r="42188" b="28889"/>
          <a:stretch/>
        </p:blipFill>
        <p:spPr>
          <a:xfrm>
            <a:off x="9079137" y="617405"/>
            <a:ext cx="4982014" cy="2626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389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 smtClean="0"/>
              <a:t>การใช้ภาษาอังกฤษเชิงโครงสร้าง 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h-TH" dirty="0" smtClean="0"/>
              <a:t>เป็นการเขียนอธิบายกระบวนการในรูปแบบของภาษาอังกฤษเชิงโครงสร้าง จะมีรูปแบบใกล้เคียงกับการเขียนโปรแกรม มีหลักการเขียนดังนี้</a:t>
            </a:r>
          </a:p>
          <a:p>
            <a:pPr marL="914400" lvl="1" indent="-457200">
              <a:buFont typeface="+mj-lt"/>
              <a:buAutoNum type="arabicPeriod"/>
            </a:pPr>
            <a:r>
              <a:rPr lang="th-TH" dirty="0" smtClean="0"/>
              <a:t>คล้ายการเขียนโปรแกรมเชิงโครงสร้าง ซึ่งมีโครงสร้างการทำงาน 3 ลักษณะดังนี้</a:t>
            </a:r>
          </a:p>
          <a:p>
            <a:pPr lvl="2"/>
            <a:r>
              <a:rPr lang="th-TH" dirty="0" smtClean="0"/>
              <a:t>โครงสร้างแบบลำดับ </a:t>
            </a:r>
            <a:r>
              <a:rPr lang="en-US" dirty="0" smtClean="0"/>
              <a:t>(Sequential Structure)</a:t>
            </a:r>
          </a:p>
          <a:p>
            <a:pPr lvl="2"/>
            <a:r>
              <a:rPr lang="th-TH" dirty="0" smtClean="0"/>
              <a:t>โครงสร้างแบบมีเงื่อนไข </a:t>
            </a:r>
            <a:r>
              <a:rPr lang="en-US" dirty="0" smtClean="0"/>
              <a:t>(Conditional Structure)</a:t>
            </a:r>
          </a:p>
          <a:p>
            <a:pPr lvl="2"/>
            <a:r>
              <a:rPr lang="th-TH" dirty="0" smtClean="0"/>
              <a:t>โครงสร้างแบบทำซ้ำ </a:t>
            </a:r>
            <a:r>
              <a:rPr lang="en-US" dirty="0" smtClean="0"/>
              <a:t>(Iteration Structure) </a:t>
            </a:r>
            <a:endParaRPr lang="th-TH" dirty="0"/>
          </a:p>
        </p:txBody>
      </p:sp>
      <p:sp>
        <p:nvSpPr>
          <p:cNvPr id="4" name="TextBox 3"/>
          <p:cNvSpPr txBox="1"/>
          <p:nvPr/>
        </p:nvSpPr>
        <p:spPr>
          <a:xfrm>
            <a:off x="6332964" y="4339702"/>
            <a:ext cx="2609753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Input score</a:t>
            </a:r>
          </a:p>
          <a:p>
            <a:r>
              <a:rPr lang="en-US" dirty="0" smtClean="0"/>
              <a:t>If score &gt; 80 then A</a:t>
            </a:r>
          </a:p>
          <a:p>
            <a:r>
              <a:rPr lang="en-US" dirty="0"/>
              <a:t> </a:t>
            </a:r>
            <a:r>
              <a:rPr lang="en-US" dirty="0" smtClean="0"/>
              <a:t>  else if score &gt; 70 then B</a:t>
            </a:r>
          </a:p>
          <a:p>
            <a:r>
              <a:rPr lang="en-US" dirty="0"/>
              <a:t> </a:t>
            </a:r>
            <a:r>
              <a:rPr lang="en-US" dirty="0" smtClean="0"/>
              <a:t>  else if score &gt; 60 then C</a:t>
            </a:r>
          </a:p>
          <a:p>
            <a:r>
              <a:rPr lang="en-US" dirty="0"/>
              <a:t> </a:t>
            </a:r>
            <a:r>
              <a:rPr lang="en-US" dirty="0" smtClean="0"/>
              <a:t>  else if score &gt; 50 then D</a:t>
            </a:r>
          </a:p>
          <a:p>
            <a:r>
              <a:rPr lang="en-US" dirty="0"/>
              <a:t> </a:t>
            </a:r>
            <a:r>
              <a:rPr lang="en-US" dirty="0" smtClean="0"/>
              <a:t>   else F</a:t>
            </a:r>
          </a:p>
          <a:p>
            <a:endParaRPr lang="th-TH" dirty="0"/>
          </a:p>
        </p:txBody>
      </p:sp>
      <p:sp>
        <p:nvSpPr>
          <p:cNvPr id="7" name="TextBox 6"/>
          <p:cNvSpPr txBox="1"/>
          <p:nvPr/>
        </p:nvSpPr>
        <p:spPr>
          <a:xfrm>
            <a:off x="8735683" y="3129237"/>
            <a:ext cx="184056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Input A</a:t>
            </a:r>
          </a:p>
          <a:p>
            <a:r>
              <a:rPr lang="en-US" dirty="0" smtClean="0"/>
              <a:t>Input B</a:t>
            </a:r>
          </a:p>
          <a:p>
            <a:r>
              <a:rPr lang="en-US" dirty="0" smtClean="0"/>
              <a:t>Input C</a:t>
            </a:r>
          </a:p>
          <a:p>
            <a:r>
              <a:rPr lang="en-US" dirty="0" smtClean="0"/>
              <a:t>Sum = A + B + C</a:t>
            </a:r>
          </a:p>
          <a:p>
            <a:r>
              <a:rPr lang="en-US" dirty="0" smtClean="0"/>
              <a:t>Print Sum</a:t>
            </a:r>
            <a:endParaRPr lang="th-TH" dirty="0"/>
          </a:p>
        </p:txBody>
      </p:sp>
      <p:sp>
        <p:nvSpPr>
          <p:cNvPr id="9" name="TextBox 8"/>
          <p:cNvSpPr txBox="1"/>
          <p:nvPr/>
        </p:nvSpPr>
        <p:spPr>
          <a:xfrm>
            <a:off x="2253342" y="5039981"/>
            <a:ext cx="184056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For I = 0 ,I&lt;10 </a:t>
            </a:r>
          </a:p>
          <a:p>
            <a:r>
              <a:rPr lang="en-US" dirty="0"/>
              <a:t> </a:t>
            </a:r>
            <a:r>
              <a:rPr lang="en-US" dirty="0" smtClean="0"/>
              <a:t>   sum = sum + I;</a:t>
            </a:r>
          </a:p>
          <a:p>
            <a:r>
              <a:rPr lang="en-US" dirty="0"/>
              <a:t> </a:t>
            </a:r>
            <a:r>
              <a:rPr lang="en-US" dirty="0" smtClean="0"/>
              <a:t>   print sum</a:t>
            </a:r>
          </a:p>
          <a:p>
            <a:r>
              <a:rPr lang="en-US" dirty="0"/>
              <a:t> </a:t>
            </a:r>
            <a:r>
              <a:rPr lang="en-US" dirty="0" smtClean="0"/>
              <a:t>   </a:t>
            </a:r>
            <a:r>
              <a:rPr lang="en-US" dirty="0" err="1" smtClean="0"/>
              <a:t>i</a:t>
            </a:r>
            <a:r>
              <a:rPr lang="en-US" dirty="0" smtClean="0"/>
              <a:t>++</a:t>
            </a:r>
          </a:p>
          <a:p>
            <a:r>
              <a:rPr lang="en-US" dirty="0" smtClean="0"/>
              <a:t> 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500339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 smtClean="0"/>
              <a:t>การใช้ภาษาอังกฤษเชิงโครงสร้าง 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2. </a:t>
            </a:r>
            <a:r>
              <a:rPr lang="th-TH" dirty="0" smtClean="0"/>
              <a:t>การเขียนเพื่อแสดงโครงสร้างการทำงาน จะต้องใช้คำศัพท์ทางเทคนิคใกล้เคียงกับไวยากรณ์ ที่ใช้ในการเขียนโปรแกรม เช่น </a:t>
            </a:r>
            <a:endParaRPr lang="th-TH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0833" t="35370" r="43229" b="49815"/>
          <a:stretch/>
        </p:blipFill>
        <p:spPr>
          <a:xfrm>
            <a:off x="2374900" y="3619500"/>
            <a:ext cx="7448550" cy="172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940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 smtClean="0"/>
              <a:t>การใช้ภาษาอังกฤษเชิงโครงสร้าง 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th-TH" dirty="0" smtClean="0"/>
              <a:t>3. การเขียนเพื่ออธิบายการทำงานของกระบวนการ จะใช้คำกริยาที่อ่านแล้วเข้าใจได้ชัดเจนว่า ทำอะไร โดยไม่ต้องเขียนส่วนขยายของคำกริยา เช่น </a:t>
            </a:r>
          </a:p>
          <a:p>
            <a:pPr marL="0" indent="0">
              <a:buNone/>
            </a:pPr>
            <a:r>
              <a:rPr lang="th-TH" dirty="0"/>
              <a:t>	</a:t>
            </a:r>
            <a:r>
              <a:rPr lang="en-US" dirty="0" smtClean="0"/>
              <a:t>Read, Write, Print, Update, Move, Add, Subtract,  Multiple </a:t>
            </a:r>
            <a:r>
              <a:rPr lang="th-TH" dirty="0" smtClean="0"/>
              <a:t>และ </a:t>
            </a:r>
            <a:r>
              <a:rPr lang="en-US" dirty="0" err="1" smtClean="0"/>
              <a:t>Devide</a:t>
            </a:r>
            <a:endParaRPr lang="en-US" dirty="0" smtClean="0"/>
          </a:p>
          <a:p>
            <a:pPr marL="0" indent="0">
              <a:buNone/>
            </a:pP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672665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Ex. </a:t>
            </a:r>
            <a:r>
              <a:rPr lang="th-TH" dirty="0" smtClean="0"/>
              <a:t>การใช้ภาษาอังกฤษเชิงโครงสร้าง 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th-TH" dirty="0" smtClean="0"/>
              <a:t>โครงสร้างแบบลำดับ เป็นการทำงานไปตามลำดับขั้นตอน ไม่มีการกระโดดข้ามไปทำขั้นตอนอื่น  เช่น  </a:t>
            </a:r>
            <a:endParaRPr lang="th-TH" dirty="0"/>
          </a:p>
        </p:txBody>
      </p:sp>
      <p:sp>
        <p:nvSpPr>
          <p:cNvPr id="4" name="Rectangle 3"/>
          <p:cNvSpPr/>
          <p:nvPr/>
        </p:nvSpPr>
        <p:spPr>
          <a:xfrm>
            <a:off x="2443603" y="3460749"/>
            <a:ext cx="6070809" cy="195069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b="1" dirty="0" smtClean="0">
                <a:solidFill>
                  <a:schemeClr val="tx1"/>
                </a:solidFill>
              </a:rPr>
              <a:t>Read Payment</a:t>
            </a:r>
          </a:p>
          <a:p>
            <a:r>
              <a:rPr lang="en-US" sz="2400" b="1" dirty="0" smtClean="0">
                <a:solidFill>
                  <a:schemeClr val="tx1"/>
                </a:solidFill>
              </a:rPr>
              <a:t>Calculate Change = Payment – Cost</a:t>
            </a:r>
          </a:p>
          <a:p>
            <a:r>
              <a:rPr lang="en-US" sz="2400" b="1" dirty="0" smtClean="0">
                <a:solidFill>
                  <a:schemeClr val="tx1"/>
                </a:solidFill>
              </a:rPr>
              <a:t>Print Payment , Cost, Change</a:t>
            </a:r>
            <a:endParaRPr lang="th-TH" sz="2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4406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773380"/>
            <a:ext cx="9601196" cy="1303867"/>
          </a:xfrm>
        </p:spPr>
        <p:txBody>
          <a:bodyPr/>
          <a:lstStyle/>
          <a:p>
            <a:r>
              <a:rPr lang="en-US" dirty="0" smtClean="0"/>
              <a:t>Ex. </a:t>
            </a:r>
            <a:r>
              <a:rPr lang="th-TH" dirty="0" smtClean="0"/>
              <a:t>การใช้ภาษาอังกฤษเชิงโครงสร้าง 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2" y="2077247"/>
            <a:ext cx="9601196" cy="3318936"/>
          </a:xfrm>
        </p:spPr>
        <p:txBody>
          <a:bodyPr/>
          <a:lstStyle/>
          <a:p>
            <a:pPr marL="0" indent="0">
              <a:buNone/>
            </a:pPr>
            <a:r>
              <a:rPr lang="th-TH" dirty="0" smtClean="0"/>
              <a:t>2.  โครงสร้างแบบมีเงื่อนไข  เป็นการทำงานที่มีการกำหนดการทำงานแตกต่างกันไปตามเงื่อนไข ถ้าข้อมูลที่ที่ข้าสู่ </a:t>
            </a:r>
            <a:r>
              <a:rPr lang="en-US" dirty="0" smtClean="0"/>
              <a:t>Process</a:t>
            </a:r>
            <a:r>
              <a:rPr lang="th-TH" dirty="0" smtClean="0"/>
              <a:t> นั้นเป็นไปตามเงื่อนไข ให้ทำงานภายติ้ส่งที่เงื่อนไขนั้นกำหนดไว้ ตัวอย่างคำสั่ง เงื่อไข คือ </a:t>
            </a:r>
            <a:r>
              <a:rPr lang="en-US" dirty="0" smtClean="0"/>
              <a:t>IF-Then –Else </a:t>
            </a:r>
            <a:r>
              <a:rPr lang="th-TH" dirty="0" smtClean="0"/>
              <a:t>และ </a:t>
            </a:r>
            <a:r>
              <a:rPr lang="en-US" dirty="0" smtClean="0"/>
              <a:t>Case </a:t>
            </a:r>
            <a:r>
              <a:rPr lang="th-TH" dirty="0" smtClean="0"/>
              <a:t>ดังนี้ </a:t>
            </a:r>
            <a:endParaRPr lang="th-TH" dirty="0"/>
          </a:p>
        </p:txBody>
      </p:sp>
      <p:sp>
        <p:nvSpPr>
          <p:cNvPr id="4" name="Rectangle 3"/>
          <p:cNvSpPr/>
          <p:nvPr/>
        </p:nvSpPr>
        <p:spPr>
          <a:xfrm>
            <a:off x="800726" y="3381113"/>
            <a:ext cx="5390212" cy="277984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b="1" dirty="0" smtClean="0">
                <a:solidFill>
                  <a:schemeClr val="tx1"/>
                </a:solidFill>
              </a:rPr>
              <a:t>If </a:t>
            </a:r>
            <a:r>
              <a:rPr lang="en-US" sz="2000" b="1" dirty="0" smtClean="0">
                <a:solidFill>
                  <a:srgbClr val="FF0000"/>
                </a:solidFill>
              </a:rPr>
              <a:t>Cost &gt;= 3000 </a:t>
            </a:r>
            <a:r>
              <a:rPr lang="en-US" sz="2000" b="1" dirty="0" smtClean="0">
                <a:solidFill>
                  <a:schemeClr val="tx1"/>
                </a:solidFill>
              </a:rPr>
              <a:t>Then </a:t>
            </a:r>
            <a:r>
              <a:rPr lang="en-US" sz="2000" b="1" dirty="0" smtClean="0">
                <a:solidFill>
                  <a:schemeClr val="accent6">
                    <a:lumMod val="50000"/>
                  </a:schemeClr>
                </a:solidFill>
              </a:rPr>
              <a:t>Calculate Discount = Cost * 10 /100</a:t>
            </a:r>
          </a:p>
          <a:p>
            <a:r>
              <a:rPr lang="en-US" sz="2000" b="1" dirty="0" smtClean="0">
                <a:solidFill>
                  <a:schemeClr val="tx1"/>
                </a:solidFill>
              </a:rPr>
              <a:t>   Else If </a:t>
            </a:r>
            <a:r>
              <a:rPr lang="en-US" sz="2000" b="1" dirty="0" smtClean="0">
                <a:solidFill>
                  <a:srgbClr val="FF0000"/>
                </a:solidFill>
              </a:rPr>
              <a:t>Cost &gt;= 2000 </a:t>
            </a:r>
            <a:r>
              <a:rPr lang="en-US" sz="2000" b="1" dirty="0" smtClean="0">
                <a:solidFill>
                  <a:schemeClr val="tx1"/>
                </a:solidFill>
              </a:rPr>
              <a:t>Then </a:t>
            </a:r>
            <a:r>
              <a:rPr lang="en-US" sz="2000" b="1" dirty="0" smtClean="0">
                <a:solidFill>
                  <a:schemeClr val="accent6">
                    <a:lumMod val="50000"/>
                  </a:schemeClr>
                </a:solidFill>
              </a:rPr>
              <a:t>Calculate Discount = Cost * 5 / 100</a:t>
            </a:r>
          </a:p>
          <a:p>
            <a:r>
              <a:rPr lang="en-US" sz="2000" b="1" dirty="0" smtClean="0">
                <a:solidFill>
                  <a:schemeClr val="tx1"/>
                </a:solidFill>
              </a:rPr>
              <a:t>   Else  </a:t>
            </a:r>
            <a:r>
              <a:rPr lang="en-US" sz="2000" b="1" dirty="0" smtClean="0">
                <a:solidFill>
                  <a:schemeClr val="accent6">
                    <a:lumMod val="50000"/>
                  </a:schemeClr>
                </a:solidFill>
              </a:rPr>
              <a:t>Calculate Discount = Cost * 3 / 100</a:t>
            </a:r>
          </a:p>
          <a:p>
            <a:r>
              <a:rPr lang="en-US" sz="2000" b="1" dirty="0" smtClean="0">
                <a:solidFill>
                  <a:schemeClr val="tx1"/>
                </a:solidFill>
              </a:rPr>
              <a:t>       End IF</a:t>
            </a:r>
          </a:p>
          <a:p>
            <a:r>
              <a:rPr lang="en-US" sz="2000" b="1" dirty="0" smtClean="0">
                <a:solidFill>
                  <a:schemeClr val="tx1"/>
                </a:solidFill>
              </a:rPr>
              <a:t>End IF </a:t>
            </a:r>
            <a:endParaRPr lang="th-TH" sz="2000" b="1" dirty="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332096" y="3381112"/>
            <a:ext cx="5390212" cy="277984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b="1" dirty="0" smtClean="0">
                <a:solidFill>
                  <a:schemeClr val="tx1"/>
                </a:solidFill>
              </a:rPr>
              <a:t>Select Case(Cost)</a:t>
            </a:r>
          </a:p>
          <a:p>
            <a:r>
              <a:rPr lang="en-US" sz="2000" b="1" dirty="0" smtClean="0">
                <a:solidFill>
                  <a:schemeClr val="tx1"/>
                </a:solidFill>
              </a:rPr>
              <a:t>Case 1 : Calculate Discount = Cost * 10 /100</a:t>
            </a:r>
          </a:p>
          <a:p>
            <a:r>
              <a:rPr lang="en-US" sz="2000" b="1" dirty="0" smtClean="0">
                <a:solidFill>
                  <a:schemeClr val="tx1"/>
                </a:solidFill>
              </a:rPr>
              <a:t>Case 2 : Calculate Discount = Cost * 5 /100</a:t>
            </a:r>
          </a:p>
          <a:p>
            <a:r>
              <a:rPr lang="en-US" sz="2000" b="1" dirty="0" smtClean="0">
                <a:solidFill>
                  <a:schemeClr val="tx1"/>
                </a:solidFill>
              </a:rPr>
              <a:t>Case 3 : Calculate Discount = Cost *3/100</a:t>
            </a:r>
          </a:p>
          <a:p>
            <a:r>
              <a:rPr lang="en-US" sz="2000" b="1" dirty="0" smtClean="0">
                <a:solidFill>
                  <a:schemeClr val="tx1"/>
                </a:solidFill>
              </a:rPr>
              <a:t>End Case</a:t>
            </a:r>
            <a:endParaRPr lang="th-TH" sz="20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5322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Ex. </a:t>
            </a:r>
            <a:r>
              <a:rPr lang="th-TH" dirty="0" smtClean="0"/>
              <a:t>การใช้ภาษาอังกฤษเชิงโครงสร้าง 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2" y="2023532"/>
            <a:ext cx="9601196" cy="3318936"/>
          </a:xfrm>
        </p:spPr>
        <p:txBody>
          <a:bodyPr/>
          <a:lstStyle/>
          <a:p>
            <a:pPr marL="0" indent="0">
              <a:buNone/>
            </a:pPr>
            <a:r>
              <a:rPr lang="th-TH" dirty="0" smtClean="0"/>
              <a:t>3. โครงสร้างแบบทำซ้ำ มีลักษณะทำกิจกรรมซ้ำไปเรื่อย ๆ ภายใต้เงื่อนไขที่กำหนด เช่น </a:t>
            </a:r>
            <a:endParaRPr lang="th-TH" dirty="0"/>
          </a:p>
        </p:txBody>
      </p:sp>
      <p:sp>
        <p:nvSpPr>
          <p:cNvPr id="4" name="Rectangle 3"/>
          <p:cNvSpPr/>
          <p:nvPr/>
        </p:nvSpPr>
        <p:spPr>
          <a:xfrm>
            <a:off x="915234" y="3327399"/>
            <a:ext cx="5050851" cy="257872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b="1" dirty="0" smtClean="0">
                <a:solidFill>
                  <a:schemeClr val="tx1"/>
                </a:solidFill>
              </a:rPr>
              <a:t>Do While Not End-of-File</a:t>
            </a:r>
          </a:p>
          <a:p>
            <a:r>
              <a:rPr lang="en-US" sz="2400" b="1" dirty="0">
                <a:solidFill>
                  <a:schemeClr val="tx1"/>
                </a:solidFill>
              </a:rPr>
              <a:t>	</a:t>
            </a:r>
            <a:r>
              <a:rPr lang="en-US" sz="2400" b="1" dirty="0" smtClean="0">
                <a:solidFill>
                  <a:schemeClr val="tx1"/>
                </a:solidFill>
              </a:rPr>
              <a:t>Read </a:t>
            </a:r>
            <a:r>
              <a:rPr lang="en-US" sz="2400" b="1" dirty="0" err="1" smtClean="0">
                <a:solidFill>
                  <a:schemeClr val="tx1"/>
                </a:solidFill>
              </a:rPr>
              <a:t>Product.Name</a:t>
            </a:r>
            <a:r>
              <a:rPr lang="en-US" sz="2400" b="1" dirty="0" smtClean="0">
                <a:solidFill>
                  <a:schemeClr val="tx1"/>
                </a:solidFill>
              </a:rPr>
              <a:t>,      </a:t>
            </a:r>
          </a:p>
          <a:p>
            <a:r>
              <a:rPr lang="en-US" sz="2400" b="1" dirty="0">
                <a:solidFill>
                  <a:schemeClr val="tx1"/>
                </a:solidFill>
              </a:rPr>
              <a:t> </a:t>
            </a:r>
            <a:r>
              <a:rPr lang="en-US" sz="2400" b="1" dirty="0" smtClean="0">
                <a:solidFill>
                  <a:schemeClr val="tx1"/>
                </a:solidFill>
              </a:rPr>
              <a:t>     </a:t>
            </a:r>
            <a:r>
              <a:rPr lang="en-US" sz="2400" b="1" dirty="0" err="1" smtClean="0">
                <a:solidFill>
                  <a:schemeClr val="tx1"/>
                </a:solidFill>
              </a:rPr>
              <a:t>Product.Quantity</a:t>
            </a:r>
            <a:endParaRPr lang="en-US" sz="2400" b="1" dirty="0" smtClean="0">
              <a:solidFill>
                <a:schemeClr val="tx1"/>
              </a:solidFill>
            </a:endParaRPr>
          </a:p>
          <a:p>
            <a:r>
              <a:rPr lang="en-US" sz="2400" b="1" dirty="0">
                <a:solidFill>
                  <a:schemeClr val="tx1"/>
                </a:solidFill>
              </a:rPr>
              <a:t>	</a:t>
            </a:r>
            <a:r>
              <a:rPr lang="en-US" sz="2400" b="1" dirty="0" smtClean="0">
                <a:solidFill>
                  <a:schemeClr val="tx1"/>
                </a:solidFill>
              </a:rPr>
              <a:t>Print </a:t>
            </a:r>
            <a:r>
              <a:rPr lang="en-US" sz="2400" b="1" dirty="0" err="1" smtClean="0">
                <a:solidFill>
                  <a:schemeClr val="tx1"/>
                </a:solidFill>
              </a:rPr>
              <a:t>Product.Name</a:t>
            </a:r>
            <a:r>
              <a:rPr lang="en-US" sz="2400" b="1" dirty="0" smtClean="0">
                <a:solidFill>
                  <a:schemeClr val="tx1"/>
                </a:solidFill>
              </a:rPr>
              <a:t>,  </a:t>
            </a:r>
          </a:p>
          <a:p>
            <a:r>
              <a:rPr lang="en-US" sz="2400" b="1" dirty="0">
                <a:solidFill>
                  <a:schemeClr val="tx1"/>
                </a:solidFill>
              </a:rPr>
              <a:t> </a:t>
            </a:r>
            <a:r>
              <a:rPr lang="en-US" sz="2400" b="1" dirty="0" smtClean="0">
                <a:solidFill>
                  <a:schemeClr val="tx1"/>
                </a:solidFill>
              </a:rPr>
              <a:t>     </a:t>
            </a:r>
            <a:r>
              <a:rPr lang="en-US" sz="2400" b="1" dirty="0" err="1" smtClean="0">
                <a:solidFill>
                  <a:schemeClr val="tx1"/>
                </a:solidFill>
              </a:rPr>
              <a:t>Product.Quantity</a:t>
            </a:r>
            <a:endParaRPr lang="en-US" sz="2400" b="1" dirty="0" smtClean="0">
              <a:solidFill>
                <a:schemeClr val="tx1"/>
              </a:solidFill>
            </a:endParaRPr>
          </a:p>
          <a:p>
            <a:r>
              <a:rPr lang="en-US" sz="2400" b="1" dirty="0" smtClean="0">
                <a:solidFill>
                  <a:schemeClr val="tx1"/>
                </a:solidFill>
              </a:rPr>
              <a:t>End Do</a:t>
            </a:r>
            <a:endParaRPr lang="th-TH" sz="2400" b="1" dirty="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166370" y="3281147"/>
            <a:ext cx="4930512" cy="262497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b="1" dirty="0" smtClean="0">
                <a:solidFill>
                  <a:schemeClr val="tx1"/>
                </a:solidFill>
              </a:rPr>
              <a:t>Do </a:t>
            </a:r>
          </a:p>
          <a:p>
            <a:r>
              <a:rPr lang="en-US" sz="2400" b="1" dirty="0">
                <a:solidFill>
                  <a:schemeClr val="tx1"/>
                </a:solidFill>
              </a:rPr>
              <a:t>	</a:t>
            </a:r>
            <a:r>
              <a:rPr lang="en-US" sz="2400" b="1" dirty="0" smtClean="0">
                <a:solidFill>
                  <a:schemeClr val="tx1"/>
                </a:solidFill>
              </a:rPr>
              <a:t>Read </a:t>
            </a:r>
            <a:r>
              <a:rPr lang="en-US" sz="2400" b="1" dirty="0" err="1" smtClean="0">
                <a:solidFill>
                  <a:schemeClr val="tx1"/>
                </a:solidFill>
              </a:rPr>
              <a:t>Product.Name</a:t>
            </a:r>
            <a:r>
              <a:rPr lang="en-US" sz="2400" b="1" dirty="0" smtClean="0">
                <a:solidFill>
                  <a:schemeClr val="tx1"/>
                </a:solidFill>
              </a:rPr>
              <a:t>,</a:t>
            </a:r>
          </a:p>
          <a:p>
            <a:r>
              <a:rPr lang="en-US" sz="2400" b="1" dirty="0">
                <a:solidFill>
                  <a:schemeClr val="tx1"/>
                </a:solidFill>
              </a:rPr>
              <a:t> </a:t>
            </a:r>
            <a:r>
              <a:rPr lang="en-US" sz="2400" b="1" dirty="0" smtClean="0">
                <a:solidFill>
                  <a:schemeClr val="tx1"/>
                </a:solidFill>
              </a:rPr>
              <a:t>     </a:t>
            </a:r>
            <a:r>
              <a:rPr lang="en-US" sz="2400" b="1" dirty="0" err="1" smtClean="0">
                <a:solidFill>
                  <a:schemeClr val="tx1"/>
                </a:solidFill>
              </a:rPr>
              <a:t>Product.Quantity</a:t>
            </a:r>
            <a:endParaRPr lang="en-US" sz="2400" b="1" dirty="0" smtClean="0">
              <a:solidFill>
                <a:schemeClr val="tx1"/>
              </a:solidFill>
            </a:endParaRPr>
          </a:p>
          <a:p>
            <a:r>
              <a:rPr lang="en-US" sz="2400" b="1" dirty="0">
                <a:solidFill>
                  <a:schemeClr val="tx1"/>
                </a:solidFill>
              </a:rPr>
              <a:t>	</a:t>
            </a:r>
            <a:r>
              <a:rPr lang="en-US" sz="2400" b="1" dirty="0" smtClean="0">
                <a:solidFill>
                  <a:schemeClr val="tx1"/>
                </a:solidFill>
              </a:rPr>
              <a:t>Print </a:t>
            </a:r>
            <a:r>
              <a:rPr lang="en-US" sz="2400" b="1" dirty="0" err="1" smtClean="0">
                <a:solidFill>
                  <a:schemeClr val="tx1"/>
                </a:solidFill>
              </a:rPr>
              <a:t>Product.Name</a:t>
            </a:r>
            <a:r>
              <a:rPr lang="en-US" sz="2400" b="1" dirty="0" smtClean="0">
                <a:solidFill>
                  <a:schemeClr val="tx1"/>
                </a:solidFill>
              </a:rPr>
              <a:t>, </a:t>
            </a:r>
          </a:p>
          <a:p>
            <a:r>
              <a:rPr lang="en-US" sz="2400" b="1" dirty="0">
                <a:solidFill>
                  <a:schemeClr val="tx1"/>
                </a:solidFill>
              </a:rPr>
              <a:t> </a:t>
            </a:r>
            <a:r>
              <a:rPr lang="en-US" sz="2400" b="1" dirty="0" smtClean="0">
                <a:solidFill>
                  <a:schemeClr val="tx1"/>
                </a:solidFill>
              </a:rPr>
              <a:t>     </a:t>
            </a:r>
            <a:r>
              <a:rPr lang="en-US" sz="2400" b="1" dirty="0" err="1" smtClean="0">
                <a:solidFill>
                  <a:schemeClr val="tx1"/>
                </a:solidFill>
              </a:rPr>
              <a:t>Product.Quantity</a:t>
            </a:r>
            <a:endParaRPr lang="en-US" sz="2400" b="1" dirty="0" smtClean="0">
              <a:solidFill>
                <a:schemeClr val="tx1"/>
              </a:solidFill>
            </a:endParaRPr>
          </a:p>
          <a:p>
            <a:r>
              <a:rPr lang="en-US" sz="2400" b="1" dirty="0" smtClean="0">
                <a:solidFill>
                  <a:schemeClr val="tx1"/>
                </a:solidFill>
              </a:rPr>
              <a:t>Until End-of-File</a:t>
            </a:r>
            <a:endParaRPr lang="th-TH" sz="2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999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08612" y="1224521"/>
            <a:ext cx="9601196" cy="3318936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Input code</a:t>
            </a:r>
          </a:p>
          <a:p>
            <a:r>
              <a:rPr lang="en-US" dirty="0" smtClean="0"/>
              <a:t>Input </a:t>
            </a:r>
            <a:r>
              <a:rPr lang="en-US" dirty="0" err="1" smtClean="0"/>
              <a:t>product_name</a:t>
            </a:r>
            <a:endParaRPr lang="en-US" dirty="0" smtClean="0"/>
          </a:p>
          <a:p>
            <a:r>
              <a:rPr lang="en-US" dirty="0" smtClean="0"/>
              <a:t>Input price</a:t>
            </a:r>
          </a:p>
          <a:p>
            <a:r>
              <a:rPr lang="en-US" dirty="0" smtClean="0"/>
              <a:t>Input </a:t>
            </a:r>
            <a:r>
              <a:rPr lang="en-US" dirty="0" err="1"/>
              <a:t>a</a:t>
            </a:r>
            <a:r>
              <a:rPr lang="en-US" dirty="0" err="1" smtClean="0"/>
              <a:t>moung</a:t>
            </a:r>
            <a:endParaRPr lang="en-US" dirty="0" smtClean="0"/>
          </a:p>
          <a:p>
            <a:r>
              <a:rPr lang="en-US" dirty="0" smtClean="0"/>
              <a:t>Calculation sum = price multiply  amount</a:t>
            </a:r>
          </a:p>
          <a:p>
            <a:r>
              <a:rPr lang="en-US" dirty="0" smtClean="0"/>
              <a:t>Print sum</a:t>
            </a:r>
          </a:p>
          <a:p>
            <a:r>
              <a:rPr lang="en-US" dirty="0" smtClean="0"/>
              <a:t>If sum &gt;= 100 then pay = sum – sum * 5/100</a:t>
            </a:r>
          </a:p>
          <a:p>
            <a:r>
              <a:rPr lang="en-US" dirty="0"/>
              <a:t> </a:t>
            </a:r>
            <a:r>
              <a:rPr lang="en-US" dirty="0" smtClean="0"/>
              <a:t>  else pay = sum</a:t>
            </a:r>
          </a:p>
          <a:p>
            <a:r>
              <a:rPr lang="en-US" dirty="0" smtClean="0"/>
              <a:t>Print pay</a:t>
            </a:r>
          </a:p>
          <a:p>
            <a:r>
              <a:rPr lang="en-US" dirty="0" smtClean="0"/>
              <a:t>End.</a:t>
            </a:r>
            <a:endParaRPr lang="th-TH" dirty="0"/>
          </a:p>
        </p:txBody>
      </p:sp>
      <p:sp>
        <p:nvSpPr>
          <p:cNvPr id="4" name="TextBox 3"/>
          <p:cNvSpPr txBox="1"/>
          <p:nvPr/>
        </p:nvSpPr>
        <p:spPr>
          <a:xfrm>
            <a:off x="7210697" y="2995749"/>
            <a:ext cx="19607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For </a:t>
            </a:r>
            <a:r>
              <a:rPr lang="en-US" dirty="0" err="1" smtClean="0"/>
              <a:t>i</a:t>
            </a:r>
            <a:r>
              <a:rPr lang="en-US" dirty="0" smtClean="0"/>
              <a:t>=0 to 10 do</a:t>
            </a:r>
          </a:p>
          <a:p>
            <a:r>
              <a:rPr lang="en-US" dirty="0"/>
              <a:t> </a:t>
            </a:r>
            <a:r>
              <a:rPr lang="en-US" dirty="0" smtClean="0"/>
              <a:t>   sum = sum add I</a:t>
            </a:r>
          </a:p>
          <a:p>
            <a:r>
              <a:rPr lang="en-US" dirty="0"/>
              <a:t> </a:t>
            </a:r>
            <a:r>
              <a:rPr lang="en-US" dirty="0" smtClean="0"/>
              <a:t>   </a:t>
            </a:r>
            <a:r>
              <a:rPr lang="en-US" dirty="0" err="1" smtClean="0"/>
              <a:t>i</a:t>
            </a:r>
            <a:r>
              <a:rPr lang="en-US" dirty="0" smtClean="0"/>
              <a:t>++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043134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560915"/>
            <a:ext cx="9601196" cy="1303867"/>
          </a:xfrm>
        </p:spPr>
        <p:txBody>
          <a:bodyPr/>
          <a:lstStyle/>
          <a:p>
            <a:r>
              <a:rPr lang="th-TH" dirty="0" smtClean="0"/>
              <a:t>การใช้ตารางตัดสินใจ </a:t>
            </a:r>
            <a:r>
              <a:rPr lang="en-US" dirty="0" smtClean="0"/>
              <a:t>(</a:t>
            </a:r>
            <a:r>
              <a:rPr lang="en-US" dirty="0" err="1" smtClean="0"/>
              <a:t>Desision</a:t>
            </a:r>
            <a:r>
              <a:rPr lang="en-US" dirty="0" smtClean="0"/>
              <a:t> Table)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8629" y="2036232"/>
            <a:ext cx="9601196" cy="3318936"/>
          </a:xfrm>
        </p:spPr>
        <p:txBody>
          <a:bodyPr/>
          <a:lstStyle/>
          <a:p>
            <a:r>
              <a:rPr lang="th-TH" dirty="0" smtClean="0"/>
              <a:t>การเขียนคำอธิบายกระบวนกรใช้ตารางการตัดสินใจ จะใช้นำเสนอกระบวนการทำงานที่มีเงื่อนซับซ้อนในรูปแบบของตาราง เพื่อให้ผู้อ่านสามารถทำความเข้าใจกับกระบวนการทำงานได้ง่ายขึ้น โดยมีองค์ประกอบของตารางดังนี้</a:t>
            </a:r>
            <a:endParaRPr lang="th-TH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4063" t="27593" r="46666" b="47407"/>
          <a:stretch/>
        </p:blipFill>
        <p:spPr>
          <a:xfrm>
            <a:off x="1108629" y="2959100"/>
            <a:ext cx="4987371" cy="2396068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6193873" y="2997199"/>
            <a:ext cx="4982126" cy="278976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th-TH" dirty="0" smtClean="0"/>
              <a:t>เงื่อนไขที่ต้องพิจารณา เป็นการกำหนดเงื่อนไขทั้งหมดที่เกี่ยวข้องกับกระบวนการนั้น ๆ</a:t>
            </a:r>
          </a:p>
          <a:p>
            <a:r>
              <a:rPr lang="th-TH" dirty="0" smtClean="0"/>
              <a:t>การกระทำ เป็นการกำหนดกิจกรรมที่เป็นไปได้ทั้งหมด ซึ่งจะเกิดขึ้นหลังจากผ่านการตรวจสอบเงื่อนไขแล้ว</a:t>
            </a:r>
          </a:p>
          <a:p>
            <a:r>
              <a:rPr lang="th-TH" dirty="0" smtClean="0"/>
              <a:t>กฎเกณฑ์ เป็นการกำหนดทางเลือกของเงื่อนไขที่จะทำให้เกิดการกระทำใด ๆ ขึ้น</a:t>
            </a:r>
          </a:p>
          <a:p>
            <a:r>
              <a:rPr lang="th-TH" dirty="0" smtClean="0"/>
              <a:t>ผลลัพธ์ที่เกิดขึ้น เป็นกิจกรรมที่เกิดขึ้นทั้งหมดหลังจากพิจารณาเงื่อนไขตามเกณฑ์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082955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926937" y="588593"/>
            <a:ext cx="9601196" cy="1303867"/>
          </a:xfrm>
        </p:spPr>
        <p:txBody>
          <a:bodyPr>
            <a:normAutofit/>
          </a:bodyPr>
          <a:lstStyle/>
          <a:p>
            <a:r>
              <a:rPr lang="th-TH" dirty="0" smtClean="0"/>
              <a:t>1. พจนานุกรมข้อมูลของกระแสข้อมูล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5092" y="1526786"/>
            <a:ext cx="9601196" cy="3318936"/>
          </a:xfrm>
        </p:spPr>
        <p:txBody>
          <a:bodyPr>
            <a:normAutofit/>
          </a:bodyPr>
          <a:lstStyle/>
          <a:p>
            <a:r>
              <a:rPr lang="th-TH" sz="2400" dirty="0" smtClean="0"/>
              <a:t>พจนานุกรมข้อมูลของกระแสข้อมูลจะแสดงรายละเอียดของกระแสข้อมูลที่ใช้งานในระบบดังนี้</a:t>
            </a:r>
          </a:p>
          <a:p>
            <a:pPr lvl="1"/>
            <a:r>
              <a:rPr lang="th-TH" sz="2200" dirty="0" smtClean="0"/>
              <a:t>กระแสข้อมูลที่นำเข้าจากเอนทิตีภายนอก</a:t>
            </a:r>
          </a:p>
          <a:p>
            <a:pPr lvl="1"/>
            <a:r>
              <a:rPr lang="th-TH" sz="2200" dirty="0" smtClean="0"/>
              <a:t>กระแสข้อมูลที่เป็นผลลัพธ์ที่ส่งไปยังเอนทิตีภายนอก</a:t>
            </a:r>
          </a:p>
          <a:p>
            <a:pPr lvl="1"/>
            <a:r>
              <a:rPr lang="th-TH" sz="2200" dirty="0" smtClean="0"/>
              <a:t>กระแสข้อมูลที่แสดงถึงปฏิสัมพันธ์ระหว่างกระบวนการทำงานต่าง ๆ </a:t>
            </a:r>
          </a:p>
          <a:p>
            <a:pPr lvl="1"/>
            <a:r>
              <a:rPr lang="th-TH" sz="2200" dirty="0" smtClean="0"/>
              <a:t>กระแสข้อมูลที่สัมพันธ์กับแหล่งจัดเก็บข้อมูล</a:t>
            </a:r>
            <a:endParaRPr lang="th-TH" sz="2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4969" t="17236" r="45762" b="18211"/>
          <a:stretch/>
        </p:blipFill>
        <p:spPr>
          <a:xfrm>
            <a:off x="7379704" y="1892460"/>
            <a:ext cx="3801440" cy="4716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649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 smtClean="0"/>
              <a:t>ชนิดของตารางตัดสินใจ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2800" dirty="0" smtClean="0"/>
              <a:t>มี 2 รูปแบบ คือ</a:t>
            </a:r>
          </a:p>
          <a:p>
            <a:pPr marL="914400" lvl="1" indent="-457200">
              <a:buFont typeface="+mj-lt"/>
              <a:buAutoNum type="arabicPeriod"/>
            </a:pPr>
            <a:r>
              <a:rPr lang="th-TH" sz="2800" dirty="0" smtClean="0"/>
              <a:t>การกำหนดเงื่อนไขเพื่อให้มีทางเลือกที่เป็นไปได้ คือ ใช่ </a:t>
            </a:r>
            <a:r>
              <a:rPr lang="en-US" sz="2800" dirty="0" smtClean="0"/>
              <a:t>(Y) </a:t>
            </a:r>
            <a:r>
              <a:rPr lang="th-TH" sz="2800" dirty="0" smtClean="0"/>
              <a:t>หรือไม่ใช่  </a:t>
            </a:r>
            <a:r>
              <a:rPr lang="en-US" sz="2800" dirty="0" smtClean="0"/>
              <a:t>(N) </a:t>
            </a:r>
            <a:r>
              <a:rPr lang="th-TH" sz="2800" dirty="0" smtClean="0"/>
              <a:t>ซึ่งง่ายต่อการทำความเข้าใจ เพราะมีทางเลือกเพียง 2 ทางเลือกเท่านั้น</a:t>
            </a:r>
          </a:p>
          <a:p>
            <a:pPr marL="914400" lvl="1" indent="-457200">
              <a:buFont typeface="+mj-lt"/>
              <a:buAutoNum type="arabicPeriod"/>
            </a:pPr>
            <a:r>
              <a:rPr lang="th-TH" sz="2800" dirty="0" smtClean="0"/>
              <a:t>การกำหนดเงื่อนไขเป็นประเด็นที่ใช้ในการพิจารณา โดยกำหนดทางเลือกที่เป็นไปได้ทั้งหมดด้วยข้อความสั้น ๆ ที่สื่อความหมาย มีความยืดหยุ่นมากกว่าวิธีที่ 1</a:t>
            </a:r>
            <a:endParaRPr lang="th-TH" sz="2800" dirty="0"/>
          </a:p>
        </p:txBody>
      </p:sp>
    </p:spTree>
    <p:extLst>
      <p:ext uri="{BB962C8B-B14F-4D97-AF65-F5344CB8AC3E}">
        <p14:creationId xmlns:p14="http://schemas.microsoft.com/office/powerpoint/2010/main" val="4027532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680207"/>
            <a:ext cx="9601196" cy="1303867"/>
          </a:xfrm>
        </p:spPr>
        <p:txBody>
          <a:bodyPr/>
          <a:lstStyle/>
          <a:p>
            <a:r>
              <a:rPr lang="en-US" dirty="0" smtClean="0"/>
              <a:t>Ex. </a:t>
            </a:r>
            <a:r>
              <a:rPr lang="th-TH" dirty="0" smtClean="0"/>
              <a:t>การ</a:t>
            </a:r>
            <a:r>
              <a:rPr lang="th-TH" dirty="0"/>
              <a:t>กำหนดเงื่อนไขเพื่อให้มีทางเลือกที่เป็นไปได้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6354" t="19074" r="39167" b="37222"/>
          <a:stretch/>
        </p:blipFill>
        <p:spPr>
          <a:xfrm>
            <a:off x="2069621" y="1754516"/>
            <a:ext cx="7938386" cy="4387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468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Ex.</a:t>
            </a:r>
            <a:r>
              <a:rPr lang="th-TH" dirty="0"/>
              <a:t>การกำหนดเงื่อนไขเป็นประเด็นที่ใช้ในการพิจารณา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17083" t="25000" r="39271" b="20741"/>
          <a:stretch/>
        </p:blipFill>
        <p:spPr>
          <a:xfrm>
            <a:off x="2070100" y="1968500"/>
            <a:ext cx="6134100" cy="4289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259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 smtClean="0"/>
              <a:t>การใช้ต้นไม้ตัดสินใจ </a:t>
            </a:r>
            <a:r>
              <a:rPr lang="en-US" dirty="0" smtClean="0"/>
              <a:t>(Decision Tree)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h-TH" dirty="0" smtClean="0"/>
              <a:t>มักใช้ในกรณีที่ต้องการอธิบายกระบวนการทำงานที่มีเงื่อนไขซับซ้อนเช่นเดียวกับตารางการตัดสินใจ เพียงแต่เปลี่ยนรูปแบบของการนำเสนอเป็นแผนภาพต้นไม้ </a:t>
            </a:r>
          </a:p>
          <a:p>
            <a:r>
              <a:rPr lang="th-TH" dirty="0" smtClean="0"/>
              <a:t>ต้นไม้การตัดสินใจ จะใช้สัญลักษณ์ของโหนด </a:t>
            </a:r>
            <a:r>
              <a:rPr lang="en-US" dirty="0" smtClean="0"/>
              <a:t>(Node)</a:t>
            </a:r>
            <a:r>
              <a:rPr lang="th-TH" dirty="0" smtClean="0"/>
              <a:t> แสดงเงื่อนไขของการตัดสินใจ โดยแต่ละโหนดจะใช้เส้นตรงแสดงทางเลือกที่เป็นไปได้ ซึ่งแต่ละเส้นทางสามารถเชื่อมโยงไปยังโหนดอื่น ๆ ในกรณีที่มีเงื่อนไขการตัดสินใจย่อยอยู่ภายใต้เงื่อนไขหลัก หรือแสดงผลลัพธ์ที่เกิดขึ้นในกรณีที่การตัดสินใจได้สิ้นสุดลงแล้ว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515722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Ex. </a:t>
            </a:r>
            <a:r>
              <a:rPr lang="th-TH" dirty="0" smtClean="0"/>
              <a:t>การสร้างต้นไม้ตัดสินใจ</a:t>
            </a:r>
            <a:endParaRPr lang="th-TH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4271" t="18889" r="45521" b="40000"/>
          <a:stretch/>
        </p:blipFill>
        <p:spPr>
          <a:xfrm>
            <a:off x="920750" y="2477901"/>
            <a:ext cx="4635500" cy="35485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21146" t="22592" r="48646" b="35926"/>
          <a:stretch/>
        </p:blipFill>
        <p:spPr>
          <a:xfrm>
            <a:off x="6349998" y="2514599"/>
            <a:ext cx="4546600" cy="3511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737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Case Diagram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h-TH" dirty="0" smtClean="0"/>
              <a:t>เป็นแผนภาพแสดงความสัมพันธ์ระหว่างผู้ใช้และองค์ประกอบภายนอกกับระบบที่จะพัฒนา โดยแบ่งออกเป็นฟังก์ชันต่าง ๆ ให้เห็นขอบเขตการทำงานในภาพรวมของระบบทั้งหมด </a:t>
            </a:r>
          </a:p>
          <a:p>
            <a:r>
              <a:rPr lang="th-TH" dirty="0" smtClean="0"/>
              <a:t>เป็นแผนภาพที่แสดงให้เห็นพฤติกรรมของระบบที่มีต่อการกระทำของ </a:t>
            </a:r>
            <a:r>
              <a:rPr lang="en-US" dirty="0" smtClean="0"/>
              <a:t>Actor </a:t>
            </a:r>
            <a:endParaRPr lang="th-TH" dirty="0" smtClean="0"/>
          </a:p>
          <a:p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588115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กลุ่ม 76"/>
          <p:cNvGrpSpPr/>
          <p:nvPr/>
        </p:nvGrpSpPr>
        <p:grpSpPr>
          <a:xfrm>
            <a:off x="2939144" y="903514"/>
            <a:ext cx="5388428" cy="5070702"/>
            <a:chOff x="0" y="0"/>
            <a:chExt cx="5876925" cy="6200775"/>
          </a:xfrm>
        </p:grpSpPr>
        <p:grpSp>
          <p:nvGrpSpPr>
            <p:cNvPr id="5" name="Group 4"/>
            <p:cNvGrpSpPr>
              <a:grpSpLocks/>
            </p:cNvGrpSpPr>
            <p:nvPr/>
          </p:nvGrpSpPr>
          <p:grpSpPr bwMode="auto">
            <a:xfrm>
              <a:off x="238125" y="933450"/>
              <a:ext cx="228600" cy="542925"/>
              <a:chOff x="2400" y="6330"/>
              <a:chExt cx="360" cy="855"/>
            </a:xfrm>
          </p:grpSpPr>
          <p:sp>
            <p:nvSpPr>
              <p:cNvPr id="53" name="Oval 52"/>
              <p:cNvSpPr>
                <a:spLocks noChangeArrowheads="1"/>
              </p:cNvSpPr>
              <p:nvPr/>
            </p:nvSpPr>
            <p:spPr bwMode="auto">
              <a:xfrm>
                <a:off x="2475" y="6330"/>
                <a:ext cx="210" cy="285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endParaRPr lang="th-TH"/>
              </a:p>
            </p:txBody>
          </p:sp>
          <p:cxnSp>
            <p:nvCxnSpPr>
              <p:cNvPr id="54" name="AutoShape 594"/>
              <p:cNvCxnSpPr>
                <a:cxnSpLocks noChangeShapeType="1"/>
              </p:cNvCxnSpPr>
              <p:nvPr/>
            </p:nvCxnSpPr>
            <p:spPr bwMode="auto">
              <a:xfrm>
                <a:off x="2580" y="6615"/>
                <a:ext cx="15" cy="405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55" name="AutoShape 595"/>
              <p:cNvCxnSpPr>
                <a:cxnSpLocks noChangeShapeType="1"/>
              </p:cNvCxnSpPr>
              <p:nvPr/>
            </p:nvCxnSpPr>
            <p:spPr bwMode="auto">
              <a:xfrm>
                <a:off x="2400" y="6705"/>
                <a:ext cx="360" cy="0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56" name="AutoShape 596"/>
              <p:cNvCxnSpPr>
                <a:cxnSpLocks noChangeShapeType="1"/>
              </p:cNvCxnSpPr>
              <p:nvPr/>
            </p:nvCxnSpPr>
            <p:spPr bwMode="auto">
              <a:xfrm flipH="1">
                <a:off x="2400" y="7020"/>
                <a:ext cx="195" cy="165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57" name="AutoShape 597"/>
              <p:cNvCxnSpPr>
                <a:cxnSpLocks noChangeShapeType="1"/>
              </p:cNvCxnSpPr>
              <p:nvPr/>
            </p:nvCxnSpPr>
            <p:spPr bwMode="auto">
              <a:xfrm>
                <a:off x="2595" y="7020"/>
                <a:ext cx="90" cy="165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6" name="Group 5"/>
            <p:cNvGrpSpPr>
              <a:grpSpLocks/>
            </p:cNvGrpSpPr>
            <p:nvPr/>
          </p:nvGrpSpPr>
          <p:grpSpPr bwMode="auto">
            <a:xfrm>
              <a:off x="4962525" y="4505325"/>
              <a:ext cx="228600" cy="542925"/>
              <a:chOff x="2400" y="6330"/>
              <a:chExt cx="360" cy="855"/>
            </a:xfrm>
          </p:grpSpPr>
          <p:sp>
            <p:nvSpPr>
              <p:cNvPr id="48" name="Oval 47"/>
              <p:cNvSpPr>
                <a:spLocks noChangeArrowheads="1"/>
              </p:cNvSpPr>
              <p:nvPr/>
            </p:nvSpPr>
            <p:spPr bwMode="auto">
              <a:xfrm>
                <a:off x="2475" y="6330"/>
                <a:ext cx="210" cy="285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endParaRPr lang="th-TH"/>
              </a:p>
            </p:txBody>
          </p:sp>
          <p:cxnSp>
            <p:nvCxnSpPr>
              <p:cNvPr id="49" name="AutoShape 601"/>
              <p:cNvCxnSpPr>
                <a:cxnSpLocks noChangeShapeType="1"/>
              </p:cNvCxnSpPr>
              <p:nvPr/>
            </p:nvCxnSpPr>
            <p:spPr bwMode="auto">
              <a:xfrm>
                <a:off x="2580" y="6615"/>
                <a:ext cx="15" cy="405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50" name="AutoShape 602"/>
              <p:cNvCxnSpPr>
                <a:cxnSpLocks noChangeShapeType="1"/>
              </p:cNvCxnSpPr>
              <p:nvPr/>
            </p:nvCxnSpPr>
            <p:spPr bwMode="auto">
              <a:xfrm>
                <a:off x="2400" y="6705"/>
                <a:ext cx="360" cy="0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51" name="AutoShape 603"/>
              <p:cNvCxnSpPr>
                <a:cxnSpLocks noChangeShapeType="1"/>
              </p:cNvCxnSpPr>
              <p:nvPr/>
            </p:nvCxnSpPr>
            <p:spPr bwMode="auto">
              <a:xfrm flipH="1">
                <a:off x="2400" y="7020"/>
                <a:ext cx="195" cy="165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52" name="AutoShape 604"/>
              <p:cNvCxnSpPr>
                <a:cxnSpLocks noChangeShapeType="1"/>
              </p:cNvCxnSpPr>
              <p:nvPr/>
            </p:nvCxnSpPr>
            <p:spPr bwMode="auto">
              <a:xfrm>
                <a:off x="2595" y="7020"/>
                <a:ext cx="90" cy="165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7" name="Group 6"/>
            <p:cNvGrpSpPr>
              <a:grpSpLocks/>
            </p:cNvGrpSpPr>
            <p:nvPr/>
          </p:nvGrpSpPr>
          <p:grpSpPr bwMode="auto">
            <a:xfrm>
              <a:off x="285750" y="3514725"/>
              <a:ext cx="228600" cy="542925"/>
              <a:chOff x="2400" y="6330"/>
              <a:chExt cx="360" cy="855"/>
            </a:xfrm>
          </p:grpSpPr>
          <p:sp>
            <p:nvSpPr>
              <p:cNvPr id="43" name="Oval 42"/>
              <p:cNvSpPr>
                <a:spLocks noChangeArrowheads="1"/>
              </p:cNvSpPr>
              <p:nvPr/>
            </p:nvSpPr>
            <p:spPr bwMode="auto">
              <a:xfrm>
                <a:off x="2475" y="6330"/>
                <a:ext cx="210" cy="285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endParaRPr lang="th-TH"/>
              </a:p>
            </p:txBody>
          </p:sp>
          <p:cxnSp>
            <p:nvCxnSpPr>
              <p:cNvPr id="44" name="AutoShape 607"/>
              <p:cNvCxnSpPr>
                <a:cxnSpLocks noChangeShapeType="1"/>
              </p:cNvCxnSpPr>
              <p:nvPr/>
            </p:nvCxnSpPr>
            <p:spPr bwMode="auto">
              <a:xfrm>
                <a:off x="2580" y="6615"/>
                <a:ext cx="15" cy="405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45" name="AutoShape 608"/>
              <p:cNvCxnSpPr>
                <a:cxnSpLocks noChangeShapeType="1"/>
              </p:cNvCxnSpPr>
              <p:nvPr/>
            </p:nvCxnSpPr>
            <p:spPr bwMode="auto">
              <a:xfrm>
                <a:off x="2400" y="6705"/>
                <a:ext cx="360" cy="0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46" name="AutoShape 609"/>
              <p:cNvCxnSpPr>
                <a:cxnSpLocks noChangeShapeType="1"/>
              </p:cNvCxnSpPr>
              <p:nvPr/>
            </p:nvCxnSpPr>
            <p:spPr bwMode="auto">
              <a:xfrm flipH="1">
                <a:off x="2400" y="7020"/>
                <a:ext cx="195" cy="165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47" name="AutoShape 610"/>
              <p:cNvCxnSpPr>
                <a:cxnSpLocks noChangeShapeType="1"/>
              </p:cNvCxnSpPr>
              <p:nvPr/>
            </p:nvCxnSpPr>
            <p:spPr bwMode="auto">
              <a:xfrm>
                <a:off x="2595" y="7020"/>
                <a:ext cx="90" cy="165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sp>
          <p:nvSpPr>
            <p:cNvPr id="8" name="Oval 7"/>
            <p:cNvSpPr>
              <a:spLocks noChangeArrowheads="1"/>
            </p:cNvSpPr>
            <p:nvPr/>
          </p:nvSpPr>
          <p:spPr bwMode="auto">
            <a:xfrm>
              <a:off x="2009775" y="0"/>
              <a:ext cx="1781175" cy="35242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th-TH" sz="12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Angsana New" panose="02020603050405020304" pitchFamily="18" charset="-34"/>
                </a:rPr>
                <a:t>สมัครสมาชิก/เข้าสู่ระบบ</a:t>
              </a:r>
              <a:endParaRPr lang="en-US" sz="12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endParaRPr>
            </a:p>
          </p:txBody>
        </p:sp>
        <p:sp>
          <p:nvSpPr>
            <p:cNvPr id="9" name="Oval 8"/>
            <p:cNvSpPr>
              <a:spLocks noChangeArrowheads="1"/>
            </p:cNvSpPr>
            <p:nvPr/>
          </p:nvSpPr>
          <p:spPr bwMode="auto">
            <a:xfrm>
              <a:off x="2000250" y="438150"/>
              <a:ext cx="1647825" cy="400050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th-TH" sz="12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Angsana New" panose="02020603050405020304" pitchFamily="18" charset="-34"/>
                </a:rPr>
                <a:t>เรียนปกติ/ออนไลน์</a:t>
              </a:r>
              <a:endParaRPr lang="en-US" sz="12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endParaRPr>
            </a:p>
          </p:txBody>
        </p:sp>
        <p:sp>
          <p:nvSpPr>
            <p:cNvPr id="10" name="Oval 9"/>
            <p:cNvSpPr>
              <a:spLocks noChangeArrowheads="1"/>
            </p:cNvSpPr>
            <p:nvPr/>
          </p:nvSpPr>
          <p:spPr bwMode="auto">
            <a:xfrm>
              <a:off x="2009775" y="1371600"/>
              <a:ext cx="1647825" cy="400050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th-TH" sz="12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Angsana New" panose="02020603050405020304" pitchFamily="18" charset="-34"/>
                </a:rPr>
                <a:t>ทำกิจกรรมการเรียน</a:t>
              </a:r>
              <a:endParaRPr lang="en-US" sz="12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endParaRPr>
            </a:p>
          </p:txBody>
        </p:sp>
        <p:sp>
          <p:nvSpPr>
            <p:cNvPr id="11" name="Oval 10"/>
            <p:cNvSpPr>
              <a:spLocks noChangeArrowheads="1"/>
            </p:cNvSpPr>
            <p:nvPr/>
          </p:nvSpPr>
          <p:spPr bwMode="auto">
            <a:xfrm>
              <a:off x="2000250" y="904875"/>
              <a:ext cx="1647825" cy="400050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th-TH" sz="12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Angsana New" panose="02020603050405020304" pitchFamily="18" charset="-34"/>
                </a:rPr>
                <a:t>ทำแบบทดสอบ</a:t>
              </a:r>
              <a:endParaRPr lang="en-US" sz="12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endParaRPr>
            </a:p>
          </p:txBody>
        </p:sp>
        <p:sp>
          <p:nvSpPr>
            <p:cNvPr id="12" name="Oval 11"/>
            <p:cNvSpPr>
              <a:spLocks noChangeArrowheads="1"/>
            </p:cNvSpPr>
            <p:nvPr/>
          </p:nvSpPr>
          <p:spPr bwMode="auto">
            <a:xfrm>
              <a:off x="2000250" y="1876425"/>
              <a:ext cx="1647825" cy="35242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th-TH" sz="12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Angsana New" panose="02020603050405020304" pitchFamily="18" charset="-34"/>
                </a:rPr>
                <a:t>คุยออนไลน์</a:t>
              </a:r>
              <a:endParaRPr lang="en-US" sz="12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endParaRPr>
            </a:p>
          </p:txBody>
        </p:sp>
        <p:sp>
          <p:nvSpPr>
            <p:cNvPr id="13" name="Oval 12"/>
            <p:cNvSpPr>
              <a:spLocks noChangeArrowheads="1"/>
            </p:cNvSpPr>
            <p:nvPr/>
          </p:nvSpPr>
          <p:spPr bwMode="auto">
            <a:xfrm>
              <a:off x="2000250" y="2305050"/>
              <a:ext cx="1647825" cy="37147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th-TH" sz="12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Angsana New" panose="02020603050405020304" pitchFamily="18" charset="-34"/>
                </a:rPr>
                <a:t>กระดานข่าว</a:t>
              </a:r>
              <a:endParaRPr lang="en-US" sz="12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endParaRPr>
            </a:p>
          </p:txBody>
        </p:sp>
        <p:sp>
          <p:nvSpPr>
            <p:cNvPr id="14" name="Oval 13"/>
            <p:cNvSpPr>
              <a:spLocks noChangeArrowheads="1"/>
            </p:cNvSpPr>
            <p:nvPr/>
          </p:nvSpPr>
          <p:spPr bwMode="auto">
            <a:xfrm>
              <a:off x="2009775" y="2743200"/>
              <a:ext cx="1647825" cy="35242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th-TH" sz="12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Angsana New" panose="02020603050405020304" pitchFamily="18" charset="-34"/>
                </a:rPr>
                <a:t>จัดการบทเรียน</a:t>
              </a:r>
              <a:endParaRPr lang="en-US" sz="12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endParaRPr>
            </a:p>
          </p:txBody>
        </p:sp>
        <p:sp>
          <p:nvSpPr>
            <p:cNvPr id="15" name="Oval 14"/>
            <p:cNvSpPr>
              <a:spLocks noChangeArrowheads="1"/>
            </p:cNvSpPr>
            <p:nvPr/>
          </p:nvSpPr>
          <p:spPr bwMode="auto">
            <a:xfrm>
              <a:off x="2000250" y="3152775"/>
              <a:ext cx="1647825" cy="361950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th-TH" sz="12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Angsana New" panose="02020603050405020304" pitchFamily="18" charset="-34"/>
                </a:rPr>
                <a:t>กำหนดการสอน</a:t>
              </a:r>
              <a:endParaRPr lang="en-US" sz="12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endParaRPr>
            </a:p>
          </p:txBody>
        </p:sp>
        <p:sp>
          <p:nvSpPr>
            <p:cNvPr id="16" name="Oval 15"/>
            <p:cNvSpPr>
              <a:spLocks noChangeArrowheads="1"/>
            </p:cNvSpPr>
            <p:nvPr/>
          </p:nvSpPr>
          <p:spPr bwMode="auto">
            <a:xfrm>
              <a:off x="2009775" y="3571875"/>
              <a:ext cx="1647825" cy="35242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th-TH" sz="12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Angsana New" panose="02020603050405020304" pitchFamily="18" charset="-34"/>
                </a:rPr>
                <a:t>สอนออนไลน์</a:t>
              </a:r>
              <a:endParaRPr lang="en-US" sz="12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endParaRPr>
            </a:p>
          </p:txBody>
        </p:sp>
        <p:sp>
          <p:nvSpPr>
            <p:cNvPr id="17" name="Oval 16"/>
            <p:cNvSpPr>
              <a:spLocks noChangeArrowheads="1"/>
            </p:cNvSpPr>
            <p:nvPr/>
          </p:nvSpPr>
          <p:spPr bwMode="auto">
            <a:xfrm>
              <a:off x="2066925" y="4000500"/>
              <a:ext cx="1647825" cy="35242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th-TH" sz="12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Angsana New" panose="02020603050405020304" pitchFamily="18" charset="-34"/>
                </a:rPr>
                <a:t>ติดตามการเรียน</a:t>
              </a:r>
              <a:endParaRPr lang="en-US" sz="12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endParaRPr>
            </a:p>
          </p:txBody>
        </p:sp>
        <p:sp>
          <p:nvSpPr>
            <p:cNvPr id="18" name="Oval 17"/>
            <p:cNvSpPr>
              <a:spLocks noChangeArrowheads="1"/>
            </p:cNvSpPr>
            <p:nvPr/>
          </p:nvSpPr>
          <p:spPr bwMode="auto">
            <a:xfrm>
              <a:off x="2066925" y="4438650"/>
              <a:ext cx="1647825" cy="39052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th-TH" sz="12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Angsana New" panose="02020603050405020304" pitchFamily="18" charset="-34"/>
                </a:rPr>
                <a:t>บริหารจัดการผู้ใช้</a:t>
              </a:r>
              <a:endParaRPr lang="en-US" sz="12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endParaRPr>
            </a:p>
          </p:txBody>
        </p:sp>
        <p:cxnSp>
          <p:nvCxnSpPr>
            <p:cNvPr id="19" name="AutoShape 622"/>
            <p:cNvCxnSpPr>
              <a:cxnSpLocks noChangeShapeType="1"/>
            </p:cNvCxnSpPr>
            <p:nvPr/>
          </p:nvCxnSpPr>
          <p:spPr bwMode="auto">
            <a:xfrm flipH="1">
              <a:off x="3657600" y="4829175"/>
              <a:ext cx="1304925" cy="304800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0" name="Text Box 623"/>
            <p:cNvSpPr txBox="1">
              <a:spLocks noChangeArrowheads="1"/>
            </p:cNvSpPr>
            <p:nvPr/>
          </p:nvSpPr>
          <p:spPr bwMode="auto">
            <a:xfrm>
              <a:off x="4667250" y="5133975"/>
              <a:ext cx="1209675" cy="352425"/>
            </a:xfrm>
            <a:prstGeom prst="rect">
              <a:avLst/>
            </a:prstGeom>
            <a:noFill/>
            <a:ln w="9525">
              <a:solidFill>
                <a:schemeClr val="bg1">
                  <a:lumMod val="100000"/>
                  <a:lumOff val="0"/>
                </a:schemeClr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pPr>
                <a:spcAft>
                  <a:spcPts val="0"/>
                </a:spcAft>
              </a:pPr>
              <a:r>
                <a:rPr lang="en-US" sz="1400">
                  <a:solidFill>
                    <a:srgbClr val="000000"/>
                  </a:solidFill>
                  <a:effectLst/>
                  <a:latin typeface="Angsana New" panose="02020603050405020304" pitchFamily="18" charset="-34"/>
                  <a:ea typeface="Times New Roman" panose="02020603050405020304" pitchFamily="18" charset="0"/>
                  <a:cs typeface="Angsana New" panose="02020603050405020304" pitchFamily="18" charset="-34"/>
                </a:rPr>
                <a:t>Administrator</a:t>
              </a:r>
              <a:endParaRPr lang="en-US" sz="12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endParaRPr>
            </a:p>
          </p:txBody>
        </p:sp>
        <p:sp>
          <p:nvSpPr>
            <p:cNvPr id="21" name="Text Box 624"/>
            <p:cNvSpPr txBox="1">
              <a:spLocks noChangeArrowheads="1"/>
            </p:cNvSpPr>
            <p:nvPr/>
          </p:nvSpPr>
          <p:spPr bwMode="auto">
            <a:xfrm>
              <a:off x="1" y="4152900"/>
              <a:ext cx="733425" cy="352426"/>
            </a:xfrm>
            <a:prstGeom prst="rect">
              <a:avLst/>
            </a:prstGeom>
            <a:noFill/>
            <a:ln w="9525">
              <a:solidFill>
                <a:srgbClr val="FFFFF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pPr>
                <a:spcAft>
                  <a:spcPts val="0"/>
                </a:spcAft>
              </a:pPr>
              <a:r>
                <a:rPr lang="en-US" sz="1400" dirty="0">
                  <a:solidFill>
                    <a:srgbClr val="000000"/>
                  </a:solidFill>
                  <a:effectLst/>
                  <a:latin typeface="Angsana New" panose="02020603050405020304" pitchFamily="18" charset="-34"/>
                  <a:ea typeface="Times New Roman" panose="02020603050405020304" pitchFamily="18" charset="0"/>
                  <a:cs typeface="Angsana New" panose="02020603050405020304" pitchFamily="18" charset="-34"/>
                </a:rPr>
                <a:t>Teacher</a:t>
              </a:r>
              <a:endParaRPr lang="en-US" sz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endParaRPr>
            </a:p>
          </p:txBody>
        </p:sp>
        <p:sp>
          <p:nvSpPr>
            <p:cNvPr id="22" name="Text Box 625"/>
            <p:cNvSpPr txBox="1">
              <a:spLocks noChangeArrowheads="1"/>
            </p:cNvSpPr>
            <p:nvPr/>
          </p:nvSpPr>
          <p:spPr bwMode="auto">
            <a:xfrm>
              <a:off x="0" y="1524000"/>
              <a:ext cx="638175" cy="352425"/>
            </a:xfrm>
            <a:prstGeom prst="rect">
              <a:avLst/>
            </a:prstGeom>
            <a:noFill/>
            <a:ln w="9525">
              <a:solidFill>
                <a:srgbClr val="FFFFF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pPr>
                <a:spcAft>
                  <a:spcPts val="0"/>
                </a:spcAft>
              </a:pPr>
              <a:r>
                <a:rPr lang="en-US" sz="1400">
                  <a:solidFill>
                    <a:srgbClr val="000000"/>
                  </a:solidFill>
                  <a:effectLst/>
                  <a:latin typeface="Angsana New" panose="02020603050405020304" pitchFamily="18" charset="-34"/>
                  <a:ea typeface="Times New Roman" panose="02020603050405020304" pitchFamily="18" charset="0"/>
                  <a:cs typeface="Angsana New" panose="02020603050405020304" pitchFamily="18" charset="-34"/>
                </a:rPr>
                <a:t>Student</a:t>
              </a:r>
              <a:endParaRPr lang="en-US" sz="12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endParaRPr>
            </a:p>
          </p:txBody>
        </p:sp>
        <p:sp>
          <p:nvSpPr>
            <p:cNvPr id="23" name="Oval 22"/>
            <p:cNvSpPr>
              <a:spLocks noChangeArrowheads="1"/>
            </p:cNvSpPr>
            <p:nvPr/>
          </p:nvSpPr>
          <p:spPr bwMode="auto">
            <a:xfrm>
              <a:off x="2066925" y="4943475"/>
              <a:ext cx="1647825" cy="37147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th-TH" sz="12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Angsana New" panose="02020603050405020304" pitchFamily="18" charset="-34"/>
                </a:rPr>
                <a:t>จัดการวิชาเรียน</a:t>
              </a:r>
              <a:endParaRPr lang="en-US" sz="12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endParaRPr>
            </a:p>
          </p:txBody>
        </p:sp>
        <p:sp>
          <p:nvSpPr>
            <p:cNvPr id="24" name="Oval 23"/>
            <p:cNvSpPr>
              <a:spLocks noChangeArrowheads="1"/>
            </p:cNvSpPr>
            <p:nvPr/>
          </p:nvSpPr>
          <p:spPr bwMode="auto">
            <a:xfrm>
              <a:off x="2009775" y="5400675"/>
              <a:ext cx="1647825" cy="400050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th-TH" sz="12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Angsana New" panose="02020603050405020304" pitchFamily="18" charset="-34"/>
                </a:rPr>
                <a:t>สถิติการใช้งาน</a:t>
              </a:r>
              <a:endParaRPr lang="en-US" sz="12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endParaRPr>
            </a:p>
          </p:txBody>
        </p:sp>
        <p:cxnSp>
          <p:nvCxnSpPr>
            <p:cNvPr id="25" name="AutoShape 629"/>
            <p:cNvCxnSpPr>
              <a:cxnSpLocks noChangeShapeType="1"/>
            </p:cNvCxnSpPr>
            <p:nvPr/>
          </p:nvCxnSpPr>
          <p:spPr bwMode="auto">
            <a:xfrm flipH="1">
              <a:off x="3657600" y="4829175"/>
              <a:ext cx="1304925" cy="762000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6" name="AutoShape 630"/>
            <p:cNvCxnSpPr>
              <a:cxnSpLocks noChangeShapeType="1"/>
            </p:cNvCxnSpPr>
            <p:nvPr/>
          </p:nvCxnSpPr>
          <p:spPr bwMode="auto">
            <a:xfrm flipH="1" flipV="1">
              <a:off x="3657600" y="4629150"/>
              <a:ext cx="1304925" cy="200025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7" name="AutoShape 631"/>
            <p:cNvCxnSpPr>
              <a:cxnSpLocks noChangeShapeType="1"/>
            </p:cNvCxnSpPr>
            <p:nvPr/>
          </p:nvCxnSpPr>
          <p:spPr bwMode="auto">
            <a:xfrm>
              <a:off x="638175" y="3752850"/>
              <a:ext cx="1362075" cy="0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" name="AutoShape 632"/>
            <p:cNvCxnSpPr>
              <a:cxnSpLocks noChangeShapeType="1"/>
            </p:cNvCxnSpPr>
            <p:nvPr/>
          </p:nvCxnSpPr>
          <p:spPr bwMode="auto">
            <a:xfrm>
              <a:off x="638175" y="3752850"/>
              <a:ext cx="1428750" cy="400050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9" name="AutoShape 633"/>
            <p:cNvCxnSpPr>
              <a:cxnSpLocks noChangeShapeType="1"/>
            </p:cNvCxnSpPr>
            <p:nvPr/>
          </p:nvCxnSpPr>
          <p:spPr bwMode="auto">
            <a:xfrm flipV="1">
              <a:off x="638175" y="3333750"/>
              <a:ext cx="1362075" cy="419100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0" name="AutoShape 634"/>
            <p:cNvCxnSpPr>
              <a:cxnSpLocks noChangeShapeType="1"/>
            </p:cNvCxnSpPr>
            <p:nvPr/>
          </p:nvCxnSpPr>
          <p:spPr bwMode="auto">
            <a:xfrm flipV="1">
              <a:off x="638175" y="2933700"/>
              <a:ext cx="1371600" cy="819150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1" name="AutoShape 635"/>
            <p:cNvCxnSpPr>
              <a:cxnSpLocks noChangeShapeType="1"/>
            </p:cNvCxnSpPr>
            <p:nvPr/>
          </p:nvCxnSpPr>
          <p:spPr bwMode="auto">
            <a:xfrm flipV="1">
              <a:off x="638175" y="2533650"/>
              <a:ext cx="1304925" cy="1219200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2" name="AutoShape 636"/>
            <p:cNvCxnSpPr>
              <a:cxnSpLocks noChangeShapeType="1"/>
            </p:cNvCxnSpPr>
            <p:nvPr/>
          </p:nvCxnSpPr>
          <p:spPr bwMode="auto">
            <a:xfrm flipV="1">
              <a:off x="638175" y="2066925"/>
              <a:ext cx="1362075" cy="1685925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3" name="AutoShape 638"/>
            <p:cNvCxnSpPr>
              <a:cxnSpLocks noChangeShapeType="1"/>
            </p:cNvCxnSpPr>
            <p:nvPr/>
          </p:nvCxnSpPr>
          <p:spPr bwMode="auto">
            <a:xfrm flipV="1">
              <a:off x="590550" y="238125"/>
              <a:ext cx="1409700" cy="933450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4" name="AutoShape 639"/>
            <p:cNvCxnSpPr>
              <a:cxnSpLocks noChangeShapeType="1"/>
            </p:cNvCxnSpPr>
            <p:nvPr/>
          </p:nvCxnSpPr>
          <p:spPr bwMode="auto">
            <a:xfrm flipV="1">
              <a:off x="638175" y="676275"/>
              <a:ext cx="1362075" cy="495300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5" name="AutoShape 640"/>
            <p:cNvCxnSpPr>
              <a:cxnSpLocks noChangeShapeType="1"/>
            </p:cNvCxnSpPr>
            <p:nvPr/>
          </p:nvCxnSpPr>
          <p:spPr bwMode="auto">
            <a:xfrm flipV="1">
              <a:off x="638175" y="1114425"/>
              <a:ext cx="1371600" cy="57150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6" name="AutoShape 641"/>
            <p:cNvCxnSpPr>
              <a:cxnSpLocks noChangeShapeType="1"/>
            </p:cNvCxnSpPr>
            <p:nvPr/>
          </p:nvCxnSpPr>
          <p:spPr bwMode="auto">
            <a:xfrm>
              <a:off x="590550" y="1171575"/>
              <a:ext cx="1409700" cy="352425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7" name="AutoShape 642"/>
            <p:cNvCxnSpPr>
              <a:cxnSpLocks noChangeShapeType="1"/>
            </p:cNvCxnSpPr>
            <p:nvPr/>
          </p:nvCxnSpPr>
          <p:spPr bwMode="auto">
            <a:xfrm>
              <a:off x="590550" y="1171575"/>
              <a:ext cx="1419225" cy="895350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8" name="AutoShape 643"/>
            <p:cNvCxnSpPr>
              <a:cxnSpLocks noChangeShapeType="1"/>
            </p:cNvCxnSpPr>
            <p:nvPr/>
          </p:nvCxnSpPr>
          <p:spPr bwMode="auto">
            <a:xfrm>
              <a:off x="590550" y="1171575"/>
              <a:ext cx="1409700" cy="1362075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9" name="Oval 38"/>
            <p:cNvSpPr>
              <a:spLocks noChangeArrowheads="1"/>
            </p:cNvSpPr>
            <p:nvPr/>
          </p:nvSpPr>
          <p:spPr bwMode="auto">
            <a:xfrm>
              <a:off x="3743325" y="3324225"/>
              <a:ext cx="1647825" cy="400050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th-TH" sz="12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Angsana New" panose="02020603050405020304" pitchFamily="18" charset="-34"/>
                </a:rPr>
                <a:t>ตรวจประเมินรายงาน</a:t>
              </a:r>
              <a:endParaRPr lang="en-US" sz="12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endParaRPr>
            </a:p>
          </p:txBody>
        </p:sp>
        <p:sp>
          <p:nvSpPr>
            <p:cNvPr id="40" name="Oval 39"/>
            <p:cNvSpPr>
              <a:spLocks noChangeArrowheads="1"/>
            </p:cNvSpPr>
            <p:nvPr/>
          </p:nvSpPr>
          <p:spPr bwMode="auto">
            <a:xfrm>
              <a:off x="1895475" y="5800725"/>
              <a:ext cx="1647825" cy="400050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th-TH" sz="12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Angsana New" panose="02020603050405020304" pitchFamily="18" charset="-34"/>
                </a:rPr>
                <a:t>ตรวจสอบรายวิชา</a:t>
              </a:r>
              <a:endParaRPr lang="en-US" sz="12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ngsana New" panose="02020603050405020304" pitchFamily="18" charset="-34"/>
              </a:endParaRPr>
            </a:p>
          </p:txBody>
        </p:sp>
        <p:cxnSp>
          <p:nvCxnSpPr>
            <p:cNvPr id="41" name="Straight Connector 40"/>
            <p:cNvCxnSpPr/>
            <p:nvPr/>
          </p:nvCxnSpPr>
          <p:spPr>
            <a:xfrm flipH="1" flipV="1">
              <a:off x="4591050" y="3752850"/>
              <a:ext cx="371475" cy="107632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 flipH="1">
              <a:off x="3543300" y="4829175"/>
              <a:ext cx="1419225" cy="112395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" name="Rectangle 1"/>
          <p:cNvSpPr/>
          <p:nvPr/>
        </p:nvSpPr>
        <p:spPr>
          <a:xfrm>
            <a:off x="3995867" y="638355"/>
            <a:ext cx="3440911" cy="533586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868723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 smtClean="0"/>
              <a:t>สัญลักษณ์ </a:t>
            </a:r>
            <a:r>
              <a:rPr lang="en-US" dirty="0" smtClean="0"/>
              <a:t>Use Case Diagram</a:t>
            </a:r>
            <a:endParaRPr lang="th-TH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3452" t="39577" r="52976" b="22328"/>
          <a:stretch/>
        </p:blipFill>
        <p:spPr>
          <a:xfrm>
            <a:off x="1553029" y="2496455"/>
            <a:ext cx="7445828" cy="366188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113314" y="5410201"/>
            <a:ext cx="3087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dirty="0" smtClean="0"/>
              <a:t>หรือเส้นแบ่งขอบเขตระหว่างระบบกับ </a:t>
            </a:r>
            <a:r>
              <a:rPr lang="en-US" dirty="0" smtClean="0"/>
              <a:t>Actor</a:t>
            </a:r>
            <a:endParaRPr lang="th-TH" dirty="0"/>
          </a:p>
        </p:txBody>
      </p:sp>
      <p:sp>
        <p:nvSpPr>
          <p:cNvPr id="5" name="TextBox 4"/>
          <p:cNvSpPr txBox="1"/>
          <p:nvPr/>
        </p:nvSpPr>
        <p:spPr>
          <a:xfrm>
            <a:off x="3113314" y="3583996"/>
            <a:ext cx="3400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dirty="0" smtClean="0"/>
              <a:t>ผู้เกี่ยวข้องกับระบบ </a:t>
            </a:r>
            <a:r>
              <a:rPr lang="en-US" dirty="0" smtClean="0"/>
              <a:t>Ex. Admin, Customer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398312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Ex. Use Case </a:t>
            </a:r>
            <a:r>
              <a:rPr lang="th-TH" dirty="0" smtClean="0"/>
              <a:t>ของร้านสะดวกซื้อ</a:t>
            </a:r>
            <a:endParaRPr lang="th-TH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4881" t="39788" r="58214" b="22328"/>
          <a:stretch/>
        </p:blipFill>
        <p:spPr>
          <a:xfrm>
            <a:off x="2873827" y="2285999"/>
            <a:ext cx="4949373" cy="3920079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>
            <a:off x="1664898" y="3329796"/>
            <a:ext cx="1311215" cy="49170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044396" y="3108955"/>
            <a:ext cx="718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Actor</a:t>
            </a:r>
            <a:endParaRPr lang="th-TH" b="1" dirty="0">
              <a:solidFill>
                <a:srgbClr val="FF0000"/>
              </a:solidFill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7435971" y="2760453"/>
            <a:ext cx="1328467" cy="19840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8764438" y="2512811"/>
            <a:ext cx="1912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System Boundary</a:t>
            </a:r>
            <a:endParaRPr lang="th-TH" b="1" dirty="0">
              <a:solidFill>
                <a:srgbClr val="FF0000"/>
              </a:solidFill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 flipH="1" flipV="1">
            <a:off x="7158967" y="3991557"/>
            <a:ext cx="1605471" cy="15527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8812313" y="4014966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Use Case</a:t>
            </a:r>
            <a:endParaRPr lang="th-TH" b="1" dirty="0">
              <a:solidFill>
                <a:srgbClr val="FF0000"/>
              </a:solidFill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 flipV="1">
            <a:off x="2665562" y="5184475"/>
            <a:ext cx="1457864" cy="50033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403629" y="5500142"/>
            <a:ext cx="1321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Association</a:t>
            </a:r>
            <a:endParaRPr lang="th-TH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1727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737811"/>
          </a:xfrm>
        </p:spPr>
        <p:txBody>
          <a:bodyPr>
            <a:normAutofit fontScale="90000"/>
          </a:bodyPr>
          <a:lstStyle/>
          <a:p>
            <a:r>
              <a:rPr lang="th-TH" dirty="0" smtClean="0"/>
              <a:t>ความสัมพันธ์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h-TH" dirty="0" smtClean="0"/>
              <a:t>1. ความสัมพันธ์แบบ</a:t>
            </a:r>
            <a:r>
              <a:rPr lang="en-US" dirty="0" smtClean="0"/>
              <a:t> Extend </a:t>
            </a:r>
            <a:r>
              <a:rPr lang="th-TH" dirty="0" smtClean="0"/>
              <a:t>เป็นความสัมพันธ์ที่เกิดขึ้นเมื่อ</a:t>
            </a:r>
            <a:r>
              <a:rPr lang="en-US" dirty="0" smtClean="0"/>
              <a:t> Use Case</a:t>
            </a:r>
            <a:r>
              <a:rPr lang="th-TH" dirty="0" smtClean="0"/>
              <a:t> ถูกกระตุ้นด้วยเงื่อนไขบางอย่าง ทำให้ต้องทำหน้าที่พิเศษเพิ่มขึ้น ทำให้ต้องทำกิจกรรมพิเศษที่แตกต่างไปจากเดิม แต่จะเกิดเพียงบางครั้งเท่านั้น</a:t>
            </a:r>
          </a:p>
          <a:p>
            <a:pPr marL="0" indent="0">
              <a:buNone/>
            </a:pPr>
            <a:r>
              <a:rPr lang="th-TH" dirty="0"/>
              <a:t>	</a:t>
            </a:r>
            <a:r>
              <a:rPr lang="th-TH" dirty="0" smtClean="0"/>
              <a:t>การแสดงความสัมพันธ์แบบ </a:t>
            </a:r>
            <a:r>
              <a:rPr lang="en-US" dirty="0" smtClean="0"/>
              <a:t>Extend </a:t>
            </a:r>
            <a:r>
              <a:rPr lang="th-TH" dirty="0" smtClean="0"/>
              <a:t>ใน </a:t>
            </a:r>
            <a:r>
              <a:rPr lang="en-US" dirty="0" smtClean="0"/>
              <a:t>Use Case</a:t>
            </a:r>
            <a:r>
              <a:rPr lang="th-TH" dirty="0" smtClean="0"/>
              <a:t> จะต้องเชื่อมโยง </a:t>
            </a:r>
            <a:r>
              <a:rPr lang="en-US" dirty="0" smtClean="0"/>
              <a:t>Use Case </a:t>
            </a:r>
            <a:r>
              <a:rPr lang="th-TH" dirty="0" smtClean="0"/>
              <a:t>พิเศษด้วยเส้นปะที่มีหัวลูกศรกำกับทิศทางไปยัง </a:t>
            </a:r>
            <a:r>
              <a:rPr lang="en-US" dirty="0" smtClean="0"/>
              <a:t>Use Case</a:t>
            </a:r>
            <a:r>
              <a:rPr lang="th-TH" dirty="0" smtClean="0"/>
              <a:t> หลัก </a:t>
            </a:r>
          </a:p>
          <a:p>
            <a:pPr marL="0" indent="0">
              <a:buNone/>
            </a:pPr>
            <a:endParaRPr lang="th-TH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5238" t="60317" r="59405" b="28889"/>
          <a:stretch/>
        </p:blipFill>
        <p:spPr>
          <a:xfrm>
            <a:off x="2322285" y="4502016"/>
            <a:ext cx="6172261" cy="147786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04257" y="1953771"/>
            <a:ext cx="87078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2400" dirty="0" smtClean="0"/>
              <a:t>ความสัมพันธ์ระหว่าง </a:t>
            </a:r>
            <a:r>
              <a:rPr lang="en-US" sz="2400" dirty="0" smtClean="0"/>
              <a:t>Use Case </a:t>
            </a:r>
            <a:r>
              <a:rPr lang="th-TH" sz="2400" dirty="0" smtClean="0"/>
              <a:t>กับ </a:t>
            </a:r>
            <a:r>
              <a:rPr lang="en-US" sz="2400" dirty="0" smtClean="0"/>
              <a:t>Use Case </a:t>
            </a:r>
            <a:r>
              <a:rPr lang="th-TH" sz="2400" dirty="0" smtClean="0"/>
              <a:t>แบ่งได้ 2 ประเภท คือ </a:t>
            </a:r>
            <a:r>
              <a:rPr lang="en-US" sz="2400" dirty="0" smtClean="0"/>
              <a:t>Extend </a:t>
            </a:r>
            <a:r>
              <a:rPr lang="th-TH" sz="2400" dirty="0" smtClean="0"/>
              <a:t>และ </a:t>
            </a:r>
            <a:r>
              <a:rPr lang="en-US" sz="2400" dirty="0" smtClean="0"/>
              <a:t>Include</a:t>
            </a:r>
            <a:endParaRPr lang="th-TH" sz="2400" dirty="0"/>
          </a:p>
        </p:txBody>
      </p:sp>
    </p:spTree>
    <p:extLst>
      <p:ext uri="{BB962C8B-B14F-4D97-AF65-F5344CB8AC3E}">
        <p14:creationId xmlns:p14="http://schemas.microsoft.com/office/powerpoint/2010/main" val="2436311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พจนานุกรม</a:t>
            </a:r>
            <a:r>
              <a:rPr lang="th-TH" dirty="0" smtClean="0"/>
              <a:t>ข้อมูลของกระแส</a:t>
            </a:r>
            <a:r>
              <a:rPr lang="th-TH" dirty="0"/>
              <a:t>ข้อมูล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11300" y="2489201"/>
            <a:ext cx="8883034" cy="3568699"/>
          </a:xfrm>
        </p:spPr>
        <p:txBody>
          <a:bodyPr>
            <a:normAutofit/>
          </a:bodyPr>
          <a:lstStyle/>
          <a:p>
            <a:r>
              <a:rPr lang="th-TH" dirty="0" smtClean="0"/>
              <a:t>พจนานุกรมข้อมูลของกระแสข้อมูลแบ่งออกเป็น 3 ส่วน ประกอบด้วย</a:t>
            </a:r>
          </a:p>
          <a:p>
            <a:pPr marL="914400" lvl="1" indent="-457200">
              <a:buFont typeface="+mj-lt"/>
              <a:buAutoNum type="arabicPeriod"/>
            </a:pPr>
            <a:r>
              <a:rPr lang="th-TH" sz="2000" dirty="0" smtClean="0">
                <a:solidFill>
                  <a:schemeClr val="tx1"/>
                </a:solidFill>
              </a:rPr>
              <a:t>พจนานุกรมข้อมูลที่แสดงคุณลักษณะของข้อมูล</a:t>
            </a:r>
          </a:p>
          <a:p>
            <a:pPr marL="914400" lvl="1" indent="-457200">
              <a:buFont typeface="+mj-lt"/>
              <a:buAutoNum type="arabicPeriod"/>
            </a:pPr>
            <a:r>
              <a:rPr lang="th-TH" dirty="0" smtClean="0">
                <a:solidFill>
                  <a:schemeClr val="tx1"/>
                </a:solidFill>
              </a:rPr>
              <a:t>พจนานุกรมข้อมูลที่แสดงโครงสร้างข้อมูล</a:t>
            </a:r>
          </a:p>
          <a:p>
            <a:pPr marL="914400" lvl="1" indent="-457200">
              <a:buFont typeface="+mj-lt"/>
              <a:buAutoNum type="arabicPeriod"/>
            </a:pPr>
            <a:r>
              <a:rPr lang="th-TH" sz="2000" dirty="0" smtClean="0">
                <a:solidFill>
                  <a:schemeClr val="tx1"/>
                </a:solidFill>
              </a:rPr>
              <a:t>พจนานุกรมที่แสดงส่วนย่อยของข้อมูล</a:t>
            </a:r>
            <a:endParaRPr lang="th-TH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4880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 smtClean="0"/>
              <a:t>ความสัมพันธ์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h-TH" dirty="0" smtClean="0"/>
              <a:t>2.  ความสัมพันธ์แบบ</a:t>
            </a:r>
            <a:r>
              <a:rPr lang="en-US" dirty="0" smtClean="0"/>
              <a:t> Include </a:t>
            </a:r>
            <a:r>
              <a:rPr lang="th-TH" dirty="0" smtClean="0"/>
              <a:t>เป็นความสัมพันธ์ที่เกิดขึ้นเมื่อ </a:t>
            </a:r>
            <a:r>
              <a:rPr lang="en-US" dirty="0" smtClean="0"/>
              <a:t>Use Case</a:t>
            </a:r>
            <a:r>
              <a:rPr lang="th-TH" dirty="0" smtClean="0"/>
              <a:t> หนึ่งไปเรียกใช้งานอีก </a:t>
            </a:r>
            <a:r>
              <a:rPr lang="en-US" dirty="0" smtClean="0"/>
              <a:t>Use Case </a:t>
            </a:r>
            <a:r>
              <a:rPr lang="th-TH" dirty="0" smtClean="0"/>
              <a:t>หนึ่งเพื่อให้เกิดกิจกรรมนั้น ๆ ขึ้น ในระหว่างที่ทำกิจกรรมตางฟังก์ชันของตนเอง </a:t>
            </a:r>
          </a:p>
          <a:p>
            <a:pPr marL="0" indent="0">
              <a:buNone/>
            </a:pPr>
            <a:r>
              <a:rPr lang="th-TH" dirty="0"/>
              <a:t>	</a:t>
            </a:r>
            <a:r>
              <a:rPr lang="th-TH" dirty="0" smtClean="0"/>
              <a:t>การแสดงความสัมพันธ์แบบ </a:t>
            </a:r>
            <a:r>
              <a:rPr lang="en-US" dirty="0" smtClean="0"/>
              <a:t>Include </a:t>
            </a:r>
            <a:r>
              <a:rPr lang="th-TH" dirty="0" smtClean="0"/>
              <a:t>ใน </a:t>
            </a:r>
            <a:r>
              <a:rPr lang="en-US" dirty="0" smtClean="0"/>
              <a:t>Use Case</a:t>
            </a:r>
            <a:r>
              <a:rPr lang="th-TH" dirty="0" smtClean="0"/>
              <a:t> จะต้องเชื่อมโยง </a:t>
            </a:r>
            <a:r>
              <a:rPr lang="en-US" dirty="0" smtClean="0"/>
              <a:t>Use Case </a:t>
            </a:r>
            <a:r>
              <a:rPr lang="th-TH" dirty="0" smtClean="0"/>
              <a:t>หลักด้วยเส้นปะที่มีหัวลูกศรกำกับทิศทางไปยัง </a:t>
            </a:r>
            <a:r>
              <a:rPr lang="en-US" dirty="0" smtClean="0"/>
              <a:t>Use Case</a:t>
            </a:r>
            <a:r>
              <a:rPr lang="th-TH" dirty="0" smtClean="0"/>
              <a:t> ที่เรียกใช้งาน</a:t>
            </a:r>
          </a:p>
          <a:p>
            <a:pPr marL="0" indent="0">
              <a:buNone/>
            </a:pPr>
            <a:endParaRPr lang="th-TH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3453" t="44021" r="63214" b="35239"/>
          <a:stretch/>
        </p:blipFill>
        <p:spPr>
          <a:xfrm>
            <a:off x="2830285" y="4325256"/>
            <a:ext cx="3715657" cy="1857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952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h-TH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619" t="31323" r="56429" b="25079"/>
          <a:stretch/>
        </p:blipFill>
        <p:spPr>
          <a:xfrm>
            <a:off x="1814285" y="1378857"/>
            <a:ext cx="7344229" cy="4397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962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Use case diagram - Wikipedi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3057" y="506640"/>
            <a:ext cx="5785756" cy="5785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8940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590248"/>
            <a:ext cx="9601196" cy="1303867"/>
          </a:xfrm>
        </p:spPr>
        <p:txBody>
          <a:bodyPr/>
          <a:lstStyle/>
          <a:p>
            <a:r>
              <a:rPr lang="th-TH" dirty="0" smtClean="0"/>
              <a:t>การสร้าง </a:t>
            </a:r>
            <a:r>
              <a:rPr lang="en-US" dirty="0" smtClean="0"/>
              <a:t>Use Case Diagram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2" y="2058003"/>
            <a:ext cx="9601196" cy="3318936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th-TH" dirty="0" smtClean="0"/>
              <a:t>ค้นหา </a:t>
            </a:r>
            <a:r>
              <a:rPr lang="en-US" dirty="0" smtClean="0"/>
              <a:t>Actor</a:t>
            </a:r>
            <a:r>
              <a:rPr lang="th-TH" dirty="0" smtClean="0"/>
              <a:t> สามารถค้นได้จาก กลุ่มผู้ใช้ระบบ เช่น นักศึกษา อาจารย์ ลูกค้า เป็นต้น หรือ ค้นจากบทบาทของผู้ใช้ระบบ เช่น ใครที่เป็นผู้ติดต่อกับหน้าที่หลักของระบบบ้าง ใคร หน่วยงาน หรือองค์กรใด ต้องการแลกเปลี่ยนข้อมูลกับระบบบ้าง เป็นต้น</a:t>
            </a:r>
          </a:p>
          <a:p>
            <a:pPr marL="457200" indent="-457200">
              <a:buFont typeface="+mj-lt"/>
              <a:buAutoNum type="arabicPeriod"/>
            </a:pPr>
            <a:r>
              <a:rPr lang="th-TH" dirty="0" smtClean="0"/>
              <a:t>ค้นหา </a:t>
            </a:r>
            <a:r>
              <a:rPr lang="en-US" dirty="0" smtClean="0"/>
              <a:t>Use Case</a:t>
            </a:r>
            <a:r>
              <a:rPr lang="th-TH" dirty="0" smtClean="0"/>
              <a:t> ได้จาก ความรับผิดชอบหรือหน้าที่ของระบบ ที่จะต้องดำเนินการเพื่อตอบสนองความต้องการผู้ใช้ เช่น ระบบลงทะเบียน จะต้องทำหน้าที่ลงทะเบียน ชำระเงิน ตรวจสอบรายวิชาได้ จึงต้องมี 3 </a:t>
            </a:r>
            <a:r>
              <a:rPr lang="en-US" dirty="0" smtClean="0"/>
              <a:t>Use Case</a:t>
            </a:r>
            <a:r>
              <a:rPr lang="th-TH" dirty="0" smtClean="0"/>
              <a:t> คือ ลงทะเบียน ชำระเงิน และตรวจสอบรายวิชา เป็นต้น </a:t>
            </a:r>
            <a:endParaRPr lang="th-TH" dirty="0"/>
          </a:p>
        </p:txBody>
      </p:sp>
      <p:sp>
        <p:nvSpPr>
          <p:cNvPr id="28" name="Oval 27"/>
          <p:cNvSpPr/>
          <p:nvPr/>
        </p:nvSpPr>
        <p:spPr>
          <a:xfrm>
            <a:off x="3031672" y="4535854"/>
            <a:ext cx="1698172" cy="66161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dirty="0" smtClean="0"/>
              <a:t>ลงทะเบียน</a:t>
            </a:r>
            <a:endParaRPr lang="th-TH" dirty="0"/>
          </a:p>
        </p:txBody>
      </p:sp>
      <p:sp>
        <p:nvSpPr>
          <p:cNvPr id="31" name="Oval 30"/>
          <p:cNvSpPr/>
          <p:nvPr/>
        </p:nvSpPr>
        <p:spPr>
          <a:xfrm>
            <a:off x="3031672" y="5540827"/>
            <a:ext cx="1698172" cy="66161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dirty="0" smtClean="0"/>
              <a:t>ชำระเงิน</a:t>
            </a:r>
            <a:endParaRPr lang="th-TH" dirty="0"/>
          </a:p>
        </p:txBody>
      </p:sp>
      <p:sp>
        <p:nvSpPr>
          <p:cNvPr id="32" name="Oval 31"/>
          <p:cNvSpPr/>
          <p:nvPr/>
        </p:nvSpPr>
        <p:spPr>
          <a:xfrm>
            <a:off x="5527220" y="4879216"/>
            <a:ext cx="1698172" cy="66161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dirty="0" smtClean="0"/>
              <a:t>ตรวจสอบรายวิชา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669428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568450"/>
            <a:ext cx="9601196" cy="1303867"/>
          </a:xfrm>
        </p:spPr>
        <p:txBody>
          <a:bodyPr/>
          <a:lstStyle/>
          <a:p>
            <a:r>
              <a:rPr lang="th-TH" dirty="0" smtClean="0"/>
              <a:t>การสร้าง </a:t>
            </a:r>
            <a:r>
              <a:rPr lang="en-US" dirty="0" smtClean="0"/>
              <a:t>Use Case Diagram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2" y="1874609"/>
            <a:ext cx="9601196" cy="3318936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 startAt="3"/>
            </a:pPr>
            <a:r>
              <a:rPr lang="th-TH" sz="2000" dirty="0" smtClean="0"/>
              <a:t>สร้างความสัมพันธ์ สร้างความสัมพันธ์ระหว่าง </a:t>
            </a:r>
            <a:r>
              <a:rPr lang="en-US" sz="2000" dirty="0" smtClean="0"/>
              <a:t>Use Case </a:t>
            </a:r>
            <a:r>
              <a:rPr lang="th-TH" sz="2000" dirty="0" smtClean="0"/>
              <a:t>กับ </a:t>
            </a:r>
            <a:r>
              <a:rPr lang="en-US" sz="2000" dirty="0" smtClean="0"/>
              <a:t>Actor </a:t>
            </a:r>
            <a:r>
              <a:rPr lang="th-TH" sz="2000" dirty="0" smtClean="0"/>
              <a:t>ระหว่าง </a:t>
            </a:r>
            <a:r>
              <a:rPr lang="en-US" sz="2000" dirty="0" smtClean="0"/>
              <a:t>Use Case </a:t>
            </a:r>
            <a:r>
              <a:rPr lang="th-TH" sz="2000" dirty="0" smtClean="0"/>
              <a:t>กับ </a:t>
            </a:r>
            <a:r>
              <a:rPr lang="en-US" sz="2000" dirty="0" smtClean="0"/>
              <a:t>Use Case</a:t>
            </a:r>
            <a:r>
              <a:rPr lang="th-TH" sz="2000" dirty="0" smtClean="0"/>
              <a:t> </a:t>
            </a:r>
          </a:p>
          <a:p>
            <a:pPr marL="457200" indent="-457200">
              <a:buFont typeface="+mj-lt"/>
              <a:buAutoNum type="arabicPeriod" startAt="3"/>
            </a:pPr>
            <a:r>
              <a:rPr lang="th-TH" sz="2000" dirty="0" smtClean="0"/>
              <a:t>เขียนคำอธิบาย </a:t>
            </a:r>
            <a:r>
              <a:rPr lang="en-US" sz="2000" dirty="0" smtClean="0"/>
              <a:t>Use Case </a:t>
            </a:r>
            <a:r>
              <a:rPr lang="th-TH" sz="2000" dirty="0" smtClean="0"/>
              <a:t>เพื่อแสดงรายละเอียดที่อาจเป็นเงื่อนไขทางธุรกิจ </a:t>
            </a:r>
            <a:endParaRPr lang="th-TH" sz="2000" dirty="0"/>
          </a:p>
        </p:txBody>
      </p:sp>
      <p:grpSp>
        <p:nvGrpSpPr>
          <p:cNvPr id="4" name="Group 3"/>
          <p:cNvGrpSpPr/>
          <p:nvPr/>
        </p:nvGrpSpPr>
        <p:grpSpPr>
          <a:xfrm>
            <a:off x="2434145" y="2907544"/>
            <a:ext cx="5936968" cy="2872770"/>
            <a:chOff x="5591001" y="4049485"/>
            <a:chExt cx="6080692" cy="2872770"/>
          </a:xfrm>
        </p:grpSpPr>
        <p:cxnSp>
          <p:nvCxnSpPr>
            <p:cNvPr id="5" name="Straight Connector 4"/>
            <p:cNvCxnSpPr>
              <a:endCxn id="9" idx="2"/>
            </p:cNvCxnSpPr>
            <p:nvPr/>
          </p:nvCxnSpPr>
          <p:spPr>
            <a:xfrm flipV="1">
              <a:off x="6193971" y="4466467"/>
              <a:ext cx="990600" cy="720423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>
              <a:endCxn id="10" idx="2"/>
            </p:cNvCxnSpPr>
            <p:nvPr/>
          </p:nvCxnSpPr>
          <p:spPr>
            <a:xfrm>
              <a:off x="6155870" y="5188698"/>
              <a:ext cx="1028701" cy="2132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5591001" y="5554438"/>
              <a:ext cx="8467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student</a:t>
              </a:r>
              <a:endParaRPr lang="th-TH" dirty="0"/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5910944" y="4049485"/>
              <a:ext cx="5760749" cy="2872770"/>
              <a:chOff x="5910944" y="4049485"/>
              <a:chExt cx="5760749" cy="2872770"/>
            </a:xfrm>
          </p:grpSpPr>
          <p:sp>
            <p:nvSpPr>
              <p:cNvPr id="9" name="Oval 8"/>
              <p:cNvSpPr/>
              <p:nvPr/>
            </p:nvSpPr>
            <p:spPr>
              <a:xfrm>
                <a:off x="7184571" y="4135661"/>
                <a:ext cx="1698172" cy="66161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th-TH" dirty="0" smtClean="0"/>
                  <a:t>ลงทะเบียน</a:t>
                </a:r>
                <a:endParaRPr lang="th-TH" dirty="0"/>
              </a:p>
            </p:txBody>
          </p:sp>
          <p:sp>
            <p:nvSpPr>
              <p:cNvPr id="10" name="Oval 9"/>
              <p:cNvSpPr/>
              <p:nvPr/>
            </p:nvSpPr>
            <p:spPr>
              <a:xfrm>
                <a:off x="7184571" y="4879216"/>
                <a:ext cx="1698172" cy="66161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th-TH" dirty="0" smtClean="0"/>
                  <a:t>ชำระเงิน</a:t>
                </a:r>
                <a:endParaRPr lang="th-TH" dirty="0"/>
              </a:p>
            </p:txBody>
          </p:sp>
          <p:sp>
            <p:nvSpPr>
              <p:cNvPr id="11" name="Oval 10"/>
              <p:cNvSpPr/>
              <p:nvPr/>
            </p:nvSpPr>
            <p:spPr>
              <a:xfrm>
                <a:off x="7184571" y="5595256"/>
                <a:ext cx="1698172" cy="66161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th-TH" dirty="0" smtClean="0"/>
                  <a:t>ตรวจสอบรายวิชา</a:t>
                </a:r>
                <a:endParaRPr lang="th-TH" dirty="0"/>
              </a:p>
            </p:txBody>
          </p:sp>
          <p:grpSp>
            <p:nvGrpSpPr>
              <p:cNvPr id="12" name="Group 11"/>
              <p:cNvGrpSpPr/>
              <p:nvPr/>
            </p:nvGrpSpPr>
            <p:grpSpPr>
              <a:xfrm>
                <a:off x="5910944" y="4928049"/>
                <a:ext cx="185056" cy="543986"/>
                <a:chOff x="5170716" y="4665431"/>
                <a:chExt cx="185056" cy="543986"/>
              </a:xfrm>
            </p:grpSpPr>
            <p:cxnSp>
              <p:nvCxnSpPr>
                <p:cNvPr id="15" name="Straight Connector 14"/>
                <p:cNvCxnSpPr>
                  <a:stCxn id="17" idx="4"/>
                </p:cNvCxnSpPr>
                <p:nvPr/>
              </p:nvCxnSpPr>
              <p:spPr>
                <a:xfrm>
                  <a:off x="5263243" y="4842930"/>
                  <a:ext cx="5443" cy="23525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grpSp>
              <p:nvGrpSpPr>
                <p:cNvPr id="16" name="Group 15"/>
                <p:cNvGrpSpPr/>
                <p:nvPr/>
              </p:nvGrpSpPr>
              <p:grpSpPr>
                <a:xfrm>
                  <a:off x="5170716" y="4665431"/>
                  <a:ext cx="185056" cy="543986"/>
                  <a:chOff x="5170716" y="4797272"/>
                  <a:chExt cx="185056" cy="543986"/>
                </a:xfrm>
              </p:grpSpPr>
              <p:sp>
                <p:nvSpPr>
                  <p:cNvPr id="17" name="Oval 16"/>
                  <p:cNvSpPr/>
                  <p:nvPr/>
                </p:nvSpPr>
                <p:spPr>
                  <a:xfrm>
                    <a:off x="5203371" y="4797272"/>
                    <a:ext cx="119743" cy="177499"/>
                  </a:xfrm>
                  <a:prstGeom prst="ellipse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th-TH"/>
                  </a:p>
                </p:txBody>
              </p:sp>
              <p:cxnSp>
                <p:nvCxnSpPr>
                  <p:cNvPr id="18" name="Straight Connector 17"/>
                  <p:cNvCxnSpPr/>
                  <p:nvPr/>
                </p:nvCxnSpPr>
                <p:spPr>
                  <a:xfrm flipH="1">
                    <a:off x="5170716" y="5210021"/>
                    <a:ext cx="92526" cy="131237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" name="Straight Connector 18"/>
                  <p:cNvCxnSpPr/>
                  <p:nvPr/>
                </p:nvCxnSpPr>
                <p:spPr>
                  <a:xfrm>
                    <a:off x="5295900" y="5210021"/>
                    <a:ext cx="59872" cy="131237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" name="Straight Connector 19"/>
                  <p:cNvCxnSpPr/>
                  <p:nvPr/>
                </p:nvCxnSpPr>
                <p:spPr>
                  <a:xfrm flipH="1">
                    <a:off x="5181601" y="4992303"/>
                    <a:ext cx="92526" cy="131237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" name="Straight Connector 20"/>
                  <p:cNvCxnSpPr/>
                  <p:nvPr/>
                </p:nvCxnSpPr>
                <p:spPr>
                  <a:xfrm>
                    <a:off x="5295899" y="5003189"/>
                    <a:ext cx="59872" cy="131237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13" name="Straight Connector 12"/>
              <p:cNvCxnSpPr>
                <a:endCxn id="11" idx="2"/>
              </p:cNvCxnSpPr>
              <p:nvPr/>
            </p:nvCxnSpPr>
            <p:spPr>
              <a:xfrm>
                <a:off x="6193971" y="5199584"/>
                <a:ext cx="990600" cy="726478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4" name="Rectangle 13"/>
              <p:cNvSpPr/>
              <p:nvPr/>
            </p:nvSpPr>
            <p:spPr>
              <a:xfrm>
                <a:off x="6945085" y="4049485"/>
                <a:ext cx="4726608" cy="287277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/>
              </a:p>
            </p:txBody>
          </p:sp>
        </p:grpSp>
      </p:grpSp>
      <p:sp>
        <p:nvSpPr>
          <p:cNvPr id="22" name="Oval 21"/>
          <p:cNvSpPr/>
          <p:nvPr/>
        </p:nvSpPr>
        <p:spPr>
          <a:xfrm>
            <a:off x="6450871" y="3698606"/>
            <a:ext cx="1746073" cy="7389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dirty="0" smtClean="0"/>
              <a:t>เงินค่าลงทะเบียนพร้อมค่าบำรุงฯ</a:t>
            </a:r>
            <a:endParaRPr lang="th-TH" dirty="0"/>
          </a:p>
        </p:txBody>
      </p:sp>
      <p:cxnSp>
        <p:nvCxnSpPr>
          <p:cNvPr id="25" name="Straight Arrow Connector 24"/>
          <p:cNvCxnSpPr>
            <a:stCxn id="22" idx="2"/>
            <a:endCxn id="10" idx="6"/>
          </p:cNvCxnSpPr>
          <p:nvPr/>
        </p:nvCxnSpPr>
        <p:spPr>
          <a:xfrm flipH="1">
            <a:off x="5648083" y="4068080"/>
            <a:ext cx="802788" cy="1"/>
          </a:xfrm>
          <a:prstGeom prst="straightConnector1">
            <a:avLst/>
          </a:prstGeom>
          <a:ln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5571871" y="3804233"/>
            <a:ext cx="10310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&lt;&lt;Extend&gt;&gt;</a:t>
            </a:r>
            <a:endParaRPr lang="th-TH" sz="1200" dirty="0"/>
          </a:p>
        </p:txBody>
      </p:sp>
    </p:spTree>
    <p:extLst>
      <p:ext uri="{BB962C8B-B14F-4D97-AF65-F5344CB8AC3E}">
        <p14:creationId xmlns:p14="http://schemas.microsoft.com/office/powerpoint/2010/main" val="1997035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Activity Diagram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2" y="2034417"/>
            <a:ext cx="9601196" cy="3318936"/>
          </a:xfrm>
        </p:spPr>
        <p:txBody>
          <a:bodyPr/>
          <a:lstStyle/>
          <a:p>
            <a:r>
              <a:rPr lang="th-TH" dirty="0" smtClean="0"/>
              <a:t>เป็นแผนภาพที่ใช้แสดงพฤติกรรมของระบบ เพื่อแสดงลำดับการทำกิจกรรมภายในระบบ ซึ่งลำดับเหล่านั้นจำเป็นต้องเกิดขึ้นครั้งละ 1 กิจกรรม เนื่องจากในสภาพความเป็นจริงแล้วกิจกรรมหลายกิจกรรมอาจเกิดขึ้น     พร้อม ๆ กัน </a:t>
            </a:r>
            <a:endParaRPr lang="th-TH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2395" y="2896897"/>
            <a:ext cx="2751148" cy="324901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967267" y="3041713"/>
            <a:ext cx="45556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dirty="0" smtClean="0"/>
              <a:t>จากรูป เป็น </a:t>
            </a:r>
            <a:r>
              <a:rPr lang="en-US" dirty="0" smtClean="0"/>
              <a:t>Activity Diagram </a:t>
            </a:r>
            <a:r>
              <a:rPr lang="th-TH" dirty="0" smtClean="0"/>
              <a:t>ของระบบงานขาย ที่แสดงให้เห็น</a:t>
            </a:r>
          </a:p>
          <a:p>
            <a:r>
              <a:rPr lang="th-TH" dirty="0" smtClean="0"/>
              <a:t>ลำดับกิจกรรมตั้งแต่ลูกค้าสั่งสินค้า จนสิ้นสุดที่การชำระเงิน</a:t>
            </a:r>
            <a:endParaRPr lang="th-TH" dirty="0"/>
          </a:p>
        </p:txBody>
      </p:sp>
      <p:sp>
        <p:nvSpPr>
          <p:cNvPr id="7" name="TextBox 6"/>
          <p:cNvSpPr txBox="1"/>
          <p:nvPr/>
        </p:nvSpPr>
        <p:spPr>
          <a:xfrm>
            <a:off x="5874675" y="4443758"/>
            <a:ext cx="530305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dirty="0" smtClean="0"/>
              <a:t>การเลือกใช้ </a:t>
            </a:r>
            <a:r>
              <a:rPr lang="en-US" dirty="0" smtClean="0"/>
              <a:t>Activity Diagram </a:t>
            </a:r>
            <a:r>
              <a:rPr lang="th-TH" dirty="0" smtClean="0"/>
              <a:t>ขึ้นของกับความต้องการของทีมงานและ</a:t>
            </a:r>
          </a:p>
          <a:p>
            <a:r>
              <a:rPr lang="th-TH" dirty="0" smtClean="0"/>
              <a:t>ความเหมาะสมของงาน เพราะบางครั้ง </a:t>
            </a:r>
            <a:r>
              <a:rPr lang="en-US" dirty="0" smtClean="0"/>
              <a:t>Activity Diagram </a:t>
            </a:r>
            <a:r>
              <a:rPr lang="th-TH" dirty="0" smtClean="0"/>
              <a:t>ใช้เพื่ออธิบาย</a:t>
            </a:r>
          </a:p>
          <a:p>
            <a:r>
              <a:rPr lang="th-TH" dirty="0" smtClean="0"/>
              <a:t>กิจกรรมของ </a:t>
            </a:r>
            <a:r>
              <a:rPr lang="en-US" dirty="0" smtClean="0"/>
              <a:t>Method</a:t>
            </a:r>
            <a:r>
              <a:rPr lang="th-TH" dirty="0" smtClean="0"/>
              <a:t> ซึ่งจะทำให้เห็นลำดับการทำงานของ </a:t>
            </a:r>
            <a:r>
              <a:rPr lang="en-US" dirty="0" smtClean="0"/>
              <a:t>Method</a:t>
            </a:r>
            <a:r>
              <a:rPr lang="th-TH" dirty="0" smtClean="0"/>
              <a:t> ได้ชัดเจน</a:t>
            </a:r>
          </a:p>
          <a:p>
            <a:r>
              <a:rPr lang="th-TH" dirty="0" smtClean="0"/>
              <a:t>โดยใช้ควบคู่กับ </a:t>
            </a:r>
            <a:r>
              <a:rPr lang="en-US" dirty="0" smtClean="0"/>
              <a:t>Sequence Diagram </a:t>
            </a:r>
            <a:r>
              <a:rPr lang="th-TH" dirty="0" smtClean="0"/>
              <a:t>หรือ </a:t>
            </a:r>
            <a:r>
              <a:rPr lang="en-US" dirty="0" smtClean="0"/>
              <a:t>Use Case Diagram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51742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 smtClean="0"/>
              <a:t>สัญลักษณ์ของ </a:t>
            </a:r>
            <a:r>
              <a:rPr lang="en-US" dirty="0" smtClean="0"/>
              <a:t>Activity Diagram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h-TH" dirty="0" smtClean="0"/>
              <a:t>สัญลักษณ์ของ </a:t>
            </a:r>
            <a:r>
              <a:rPr lang="en-US" dirty="0" smtClean="0"/>
              <a:t>Activity Diagram </a:t>
            </a:r>
            <a:r>
              <a:rPr lang="th-TH" dirty="0" smtClean="0"/>
              <a:t>ได้แก่ จุดเริ่มต้น จุดสิ้นสุด และกิจกรรม </a:t>
            </a:r>
            <a:endParaRPr lang="th-TH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29524" r="666" b="32064"/>
          <a:stretch/>
        </p:blipFill>
        <p:spPr>
          <a:xfrm>
            <a:off x="2842363" y="2993570"/>
            <a:ext cx="3699951" cy="3176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711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 smtClean="0"/>
              <a:t>รูปแบบของ </a:t>
            </a:r>
            <a:r>
              <a:rPr lang="en-US" dirty="0" smtClean="0"/>
              <a:t>Activity Diagram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12372" y="2524275"/>
            <a:ext cx="5323113" cy="3318936"/>
          </a:xfrm>
        </p:spPr>
        <p:txBody>
          <a:bodyPr/>
          <a:lstStyle/>
          <a:p>
            <a:r>
              <a:rPr lang="th-TH" dirty="0" smtClean="0"/>
              <a:t>มี 3 รูปแบบคือ แบบทางเลือกตัดสินใจ แบบมีการทำงานพร้อมกัน และแบบแบ่งส่วน ดังนี้</a:t>
            </a:r>
          </a:p>
          <a:p>
            <a:pPr marL="457200" indent="-457200">
              <a:buFont typeface="+mj-lt"/>
              <a:buAutoNum type="arabicPeriod"/>
            </a:pPr>
            <a:r>
              <a:rPr lang="th-TH" dirty="0" smtClean="0"/>
              <a:t>แบบทางเลือกการตัดสินใจ สามารถเขียนได้โดยลากลูกศรผ่านสัญลักษณ์ข้าวหลามตัดก่อนแล้วลากไปยังแต่ละทางเลือก ดังภาพ </a:t>
            </a:r>
          </a:p>
          <a:p>
            <a:pPr marL="457200" indent="-457200">
              <a:buFont typeface="+mj-lt"/>
              <a:buAutoNum type="arabicPeriod"/>
            </a:pPr>
            <a:endParaRPr lang="th-TH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" t="27143" r="-40" b="33333"/>
          <a:stretch/>
        </p:blipFill>
        <p:spPr>
          <a:xfrm>
            <a:off x="6587049" y="2808514"/>
            <a:ext cx="3558437" cy="3121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584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 smtClean="0"/>
              <a:t>รูปแบบของ </a:t>
            </a:r>
            <a:r>
              <a:rPr lang="en-US" dirty="0" smtClean="0"/>
              <a:t>Activity Diagram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12372" y="2524275"/>
            <a:ext cx="5323113" cy="3318936"/>
          </a:xfrm>
        </p:spPr>
        <p:txBody>
          <a:bodyPr/>
          <a:lstStyle/>
          <a:p>
            <a:r>
              <a:rPr lang="th-TH" dirty="0" smtClean="0"/>
              <a:t>มี 3 รูปแบบคือ แบบทางเลือกตัดสินใจ แบบมีการทำงานพร้อมกัน และแบบแบ่งส่วน ดังนี้</a:t>
            </a:r>
          </a:p>
          <a:p>
            <a:pPr marL="457200" indent="-457200">
              <a:buFont typeface="+mj-lt"/>
              <a:buAutoNum type="arabicPeriod" startAt="2"/>
            </a:pPr>
            <a:r>
              <a:rPr lang="th-TH" dirty="0" smtClean="0"/>
              <a:t>แบบมีการทำงานพร้อมกัน หรือเรียนกว่า </a:t>
            </a:r>
            <a:r>
              <a:rPr lang="en-US" dirty="0" smtClean="0"/>
              <a:t>Transition Fork </a:t>
            </a:r>
            <a:r>
              <a:rPr lang="th-TH" dirty="0" smtClean="0"/>
              <a:t>หมายถึง จุดเปลี่ยนแยก โดยจะต้องลากเส้นตรงในแนวนอนก่อนแยกสู่กิจกรรมที่จะต้องทำพร้อมกัน เมื่อเสร็จแล้วก็ลากเส้นตรงผ่านแนวนอนก่อนแล้วจึงลากลูกศรรวมมายังกิจกรรมอื่นต่อไป ดังนี้ </a:t>
            </a:r>
          </a:p>
          <a:p>
            <a:pPr marL="457200" indent="-457200">
              <a:buFont typeface="+mj-lt"/>
              <a:buAutoNum type="arabicPeriod" startAt="2"/>
            </a:pPr>
            <a:endParaRPr lang="th-TH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-1" t="18095" r="-1800" b="34445"/>
          <a:stretch/>
        </p:blipFill>
        <p:spPr>
          <a:xfrm>
            <a:off x="7022479" y="2524275"/>
            <a:ext cx="3514893" cy="3637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367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 smtClean="0"/>
              <a:t>รูปแบบของ </a:t>
            </a:r>
            <a:r>
              <a:rPr lang="en-US" dirty="0" smtClean="0"/>
              <a:t>Activity Diagram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12372" y="2524275"/>
            <a:ext cx="5323113" cy="3318936"/>
          </a:xfrm>
        </p:spPr>
        <p:txBody>
          <a:bodyPr/>
          <a:lstStyle/>
          <a:p>
            <a:r>
              <a:rPr lang="th-TH" dirty="0" smtClean="0"/>
              <a:t>มี 3 รูปแบบคือ แบบทางเลือกตัดสินใจ แบบมีการทำงานพร้อมกัน และแบบแบ่งส่วน ดังนี้</a:t>
            </a:r>
          </a:p>
          <a:p>
            <a:pPr marL="457200" indent="-457200">
              <a:buFont typeface="+mj-lt"/>
              <a:buAutoNum type="arabicPeriod" startAt="3"/>
            </a:pPr>
            <a:r>
              <a:rPr lang="th-TH" dirty="0" smtClean="0"/>
              <a:t>แบบแบ่งส่วน หรือ </a:t>
            </a:r>
            <a:r>
              <a:rPr lang="en-US" dirty="0" err="1" smtClean="0"/>
              <a:t>Swimlanes</a:t>
            </a:r>
            <a:r>
              <a:rPr lang="en-US" dirty="0" smtClean="0"/>
              <a:t> </a:t>
            </a:r>
            <a:r>
              <a:rPr lang="th-TH" dirty="0" smtClean="0"/>
              <a:t>เป็นการแบ่งส่วนการทำงานออกเป็นหลาย ๆ ส่วนที่เกี่ยวข้องกันใน 1 กิจกรรม โดยจะแบ่งเป็นแนวตั้งคล้ายกับลู่ในสระว่ายน้ำ แต่ละลู่คือแต่ละส่วน ซึ่งอาจเป็นได้ทั้ง บุคคล หน่วยงาน แผนก หรือสถานที่ </a:t>
            </a:r>
          </a:p>
          <a:p>
            <a:pPr marL="457200" indent="-457200">
              <a:buFont typeface="+mj-lt"/>
              <a:buAutoNum type="arabicPeriod" startAt="3"/>
            </a:pPr>
            <a:endParaRPr lang="th-TH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2916" y="2102063"/>
            <a:ext cx="3362312" cy="4096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985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h-TH" dirty="0" smtClean="0">
                <a:solidFill>
                  <a:schemeClr val="tx1"/>
                </a:solidFill>
              </a:rPr>
              <a:t>พจนานุกรม</a:t>
            </a:r>
            <a:r>
              <a:rPr lang="th-TH" dirty="0">
                <a:solidFill>
                  <a:schemeClr val="tx1"/>
                </a:solidFill>
              </a:rPr>
              <a:t>ข้อมูลที่แสดงคุณลักษณะของ</a:t>
            </a:r>
            <a:r>
              <a:rPr lang="th-TH" dirty="0" smtClean="0">
                <a:solidFill>
                  <a:schemeClr val="tx1"/>
                </a:solidFill>
              </a:rPr>
              <a:t>ข้อมูล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1391" y="2132099"/>
            <a:ext cx="6204994" cy="3318936"/>
          </a:xfrm>
        </p:spPr>
        <p:txBody>
          <a:bodyPr>
            <a:normAutofit fontScale="85000" lnSpcReduction="20000"/>
          </a:bodyPr>
          <a:lstStyle/>
          <a:p>
            <a:r>
              <a:rPr lang="th-TH" dirty="0" smtClean="0"/>
              <a:t>มีรายละเอียดดังนี้</a:t>
            </a:r>
          </a:p>
          <a:p>
            <a:r>
              <a:rPr lang="th-TH" dirty="0" smtClean="0"/>
              <a:t>รหัส </a:t>
            </a:r>
            <a:r>
              <a:rPr lang="en-US" dirty="0" smtClean="0"/>
              <a:t>(ID)</a:t>
            </a:r>
            <a:r>
              <a:rPr lang="th-TH" dirty="0" smtClean="0"/>
              <a:t> สำหรับใช้ในการอ้างอิงภายในโครงการพัฒนาระบบ ซึ่งจะกำหนดหรือไม่ก็ได้แล้วแต่รูปแบบในการบริหารจัดการข้อมูล</a:t>
            </a:r>
          </a:p>
          <a:p>
            <a:r>
              <a:rPr lang="th-TH" dirty="0" smtClean="0"/>
              <a:t>ชื่อ </a:t>
            </a:r>
            <a:r>
              <a:rPr lang="en-US" dirty="0" smtClean="0"/>
              <a:t>(Name)</a:t>
            </a:r>
            <a:r>
              <a:rPr lang="th-TH" dirty="0" smtClean="0"/>
              <a:t> เป็นชื่อที่กำหนดไว้ในแผนภาพกระแสข้อมูล และชื่อต้องไม่ซ้ำกันกับกระแสข้อมูลอื่น</a:t>
            </a:r>
          </a:p>
          <a:p>
            <a:r>
              <a:rPr lang="th-TH" dirty="0" smtClean="0"/>
              <a:t>คำอธิบาย </a:t>
            </a:r>
            <a:r>
              <a:rPr lang="en-US" dirty="0" smtClean="0"/>
              <a:t>(Description) </a:t>
            </a:r>
            <a:r>
              <a:rPr lang="th-TH" dirty="0" smtClean="0"/>
              <a:t>อธิบายเพิ่มเติมเกี่ยวกับระบบ</a:t>
            </a:r>
          </a:p>
          <a:p>
            <a:r>
              <a:rPr lang="th-TH" dirty="0" smtClean="0"/>
              <a:t>แหล่งกำหนดข้อมูล </a:t>
            </a:r>
            <a:r>
              <a:rPr lang="en-US" dirty="0" smtClean="0"/>
              <a:t>(Source) </a:t>
            </a:r>
            <a:r>
              <a:rPr lang="th-TH" dirty="0" smtClean="0"/>
              <a:t>อาจเป็นเอนทิตีภายนอก กระบวนการทำงานอื่น ๆ หรือแหล่งจัดเก็บข้อมูล  </a:t>
            </a:r>
          </a:p>
          <a:p>
            <a:r>
              <a:rPr lang="th-TH" dirty="0" smtClean="0"/>
              <a:t>แหล่งรับข้อมูล </a:t>
            </a:r>
            <a:r>
              <a:rPr lang="en-US" dirty="0" smtClean="0"/>
              <a:t>(Destination) </a:t>
            </a:r>
            <a:r>
              <a:rPr lang="th-TH" dirty="0" smtClean="0"/>
              <a:t>เป็นเอนทิตีภายนอก กระบวนการทำงานอื่น หรือแหล่งเก็บข้อมูล </a:t>
            </a:r>
            <a:endParaRPr lang="th-TH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4969" t="17236" r="45762" b="18211"/>
          <a:stretch/>
        </p:blipFill>
        <p:spPr>
          <a:xfrm>
            <a:off x="7639169" y="1858029"/>
            <a:ext cx="3801440" cy="4716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297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Gantt Chart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h-TH" dirty="0" smtClean="0"/>
              <a:t>เป็นแผนภูมิที่นิยมนำมาใช้ในขั้นตอนการวางแผนและการดำเนินงานโครงการ ในลักษณะของแผนภูมิแท่งที่แสดงระยะเวลาการดำเนินงานของแต่ละกิจกรรม โดยแสดงชื่อกิจกรรมไว้ที่ด้านซ้ายของแผนภูมิแท่ง และแสดงสเกลของช่วงระยะเวลาไว้ที่ด้านขวาของแผนภูมิ ดังนี้</a:t>
            </a:r>
            <a:endParaRPr lang="th-TH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0803" t="33175" r="56072" b="26349"/>
          <a:stretch/>
        </p:blipFill>
        <p:spPr>
          <a:xfrm>
            <a:off x="5649684" y="3254828"/>
            <a:ext cx="4397830" cy="3022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944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th-TH" sz="4000" dirty="0">
                <a:latin typeface="Kanit" pitchFamily="2" charset="-34"/>
                <a:cs typeface="Kanit" pitchFamily="2" charset="-34"/>
              </a:rPr>
              <a:t>ระยะการ</a:t>
            </a:r>
            <a:r>
              <a:rPr lang="th-TH" sz="4000" dirty="0" smtClean="0">
                <a:latin typeface="Kanit" pitchFamily="2" charset="-34"/>
                <a:cs typeface="Kanit" pitchFamily="2" charset="-34"/>
              </a:rPr>
              <a:t>ออกแบบ</a:t>
            </a:r>
            <a:endParaRPr lang="th-TH" sz="4000" dirty="0">
              <a:latin typeface="Kanit" pitchFamily="2" charset="-34"/>
              <a:cs typeface="Kanit" pitchFamily="2" charset="-34"/>
            </a:endParaRPr>
          </a:p>
        </p:txBody>
      </p:sp>
      <p:pic>
        <p:nvPicPr>
          <p:cNvPr id="4" name="Picture 6" descr="7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27868" y="2149285"/>
            <a:ext cx="8936265" cy="3401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 Box 7"/>
          <p:cNvSpPr txBox="1">
            <a:spLocks noChangeArrowheads="1"/>
          </p:cNvSpPr>
          <p:nvPr/>
        </p:nvSpPr>
        <p:spPr bwMode="auto">
          <a:xfrm>
            <a:off x="1587139" y="5786303"/>
            <a:ext cx="9017722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th-TH" sz="2000" dirty="0">
                <a:latin typeface="Kanit" pitchFamily="2" charset="-34"/>
                <a:cs typeface="Kanit" pitchFamily="2" charset="-34"/>
              </a:rPr>
              <a:t>แสดงการนำแบบจำลองเชิง</a:t>
            </a:r>
            <a:r>
              <a:rPr lang="th-TH" sz="2000" dirty="0" err="1">
                <a:latin typeface="Kanit" pitchFamily="2" charset="-34"/>
                <a:cs typeface="Kanit" pitchFamily="2" charset="-34"/>
              </a:rPr>
              <a:t>ลอจิ</a:t>
            </a:r>
            <a:r>
              <a:rPr lang="th-TH" sz="2000" dirty="0">
                <a:latin typeface="Kanit" pitchFamily="2" charset="-34"/>
                <a:cs typeface="Kanit" pitchFamily="2" charset="-34"/>
              </a:rPr>
              <a:t>คัลที่ได้จากระยะการวิเคราะห์</a:t>
            </a:r>
            <a:br>
              <a:rPr lang="th-TH" sz="2000" dirty="0">
                <a:latin typeface="Kanit" pitchFamily="2" charset="-34"/>
                <a:cs typeface="Kanit" pitchFamily="2" charset="-34"/>
              </a:rPr>
            </a:br>
            <a:r>
              <a:rPr lang="th-TH" sz="2000" dirty="0">
                <a:latin typeface="Kanit" pitchFamily="2" charset="-34"/>
                <a:cs typeface="Kanit" pitchFamily="2" charset="-34"/>
              </a:rPr>
              <a:t>มาดำเนินการออกแบบเพื่อเป็นแบบจำลอง</a:t>
            </a:r>
            <a:r>
              <a:rPr lang="th-TH" sz="2000" dirty="0" err="1">
                <a:latin typeface="Kanit" pitchFamily="2" charset="-34"/>
                <a:cs typeface="Kanit" pitchFamily="2" charset="-34"/>
              </a:rPr>
              <a:t>เชิงฟิ</a:t>
            </a:r>
            <a:r>
              <a:rPr lang="th-TH" sz="2000" dirty="0">
                <a:latin typeface="Kanit" pitchFamily="2" charset="-34"/>
                <a:cs typeface="Kanit" pitchFamily="2" charset="-34"/>
              </a:rPr>
              <a:t>สิคัล</a:t>
            </a:r>
          </a:p>
        </p:txBody>
      </p:sp>
    </p:spTree>
    <p:extLst>
      <p:ext uri="{BB962C8B-B14F-4D97-AF65-F5344CB8AC3E}">
        <p14:creationId xmlns:p14="http://schemas.microsoft.com/office/powerpoint/2010/main" val="109162922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th-TH" sz="4000" dirty="0">
                <a:latin typeface="Kanit" pitchFamily="2" charset="-34"/>
                <a:cs typeface="Kanit" pitchFamily="2" charset="-34"/>
              </a:rPr>
              <a:t>กิจกรรมในระยะการ</a:t>
            </a:r>
            <a:r>
              <a:rPr lang="th-TH" sz="4000" dirty="0" smtClean="0">
                <a:latin typeface="Kanit" pitchFamily="2" charset="-34"/>
                <a:cs typeface="Kanit" pitchFamily="2" charset="-34"/>
              </a:rPr>
              <a:t>ออกแบบ</a:t>
            </a:r>
            <a:endParaRPr lang="th-TH" sz="4000" dirty="0">
              <a:latin typeface="Kanit" pitchFamily="2" charset="-34"/>
              <a:cs typeface="Kanit" pitchFamily="2" charset="-34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1106847" y="1446046"/>
            <a:ext cx="4606280" cy="147002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defRPr/>
            </a:pPr>
            <a:r>
              <a:rPr lang="en-US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tx2">
                    <a:lumMod val="75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  <a:latin typeface="Kanit" pitchFamily="2" charset="-34"/>
                <a:cs typeface="Kanit" pitchFamily="2" charset="-34"/>
              </a:rPr>
              <a:t>System Design: Part 1</a:t>
            </a: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1863051" y="2719206"/>
            <a:ext cx="2840360" cy="11521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en-US" sz="3600" b="1" spc="150" dirty="0" smtClean="0">
                <a:ln w="11430"/>
                <a:solidFill>
                  <a:srgbClr val="00B0F0"/>
                </a:solidFill>
                <a:latin typeface="Kanit" pitchFamily="2" charset="-34"/>
                <a:cs typeface="Kanit" pitchFamily="2" charset="-34"/>
              </a:rPr>
              <a:t>Chapter</a:t>
            </a:r>
            <a:r>
              <a:rPr lang="en-US" sz="4000" b="1" spc="150" dirty="0" smtClean="0">
                <a:ln w="11430"/>
                <a:solidFill>
                  <a:srgbClr val="00B0F0"/>
                </a:solidFill>
                <a:latin typeface="Kanit" pitchFamily="2" charset="-34"/>
                <a:cs typeface="Kanit" pitchFamily="2" charset="-34"/>
              </a:rPr>
              <a:t> 7</a:t>
            </a:r>
          </a:p>
        </p:txBody>
      </p:sp>
      <p:sp>
        <p:nvSpPr>
          <p:cNvPr id="6" name="Rectangle 5"/>
          <p:cNvSpPr/>
          <p:nvPr/>
        </p:nvSpPr>
        <p:spPr>
          <a:xfrm>
            <a:off x="843608" y="3816545"/>
            <a:ext cx="4896544" cy="26237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h-TH" dirty="0">
                <a:latin typeface="Kanit" pitchFamily="2" charset="-34"/>
                <a:cs typeface="Kanit" pitchFamily="2" charset="-34"/>
              </a:rPr>
              <a:t>จัดหาระบบ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h-TH" dirty="0">
                <a:latin typeface="Kanit" pitchFamily="2" charset="-34"/>
                <a:cs typeface="Kanit" pitchFamily="2" charset="-34"/>
              </a:rPr>
              <a:t>ออกแบบสถาปัตยกรรมระบบ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h-TH" dirty="0">
                <a:latin typeface="Kanit" pitchFamily="2" charset="-34"/>
                <a:cs typeface="Kanit" pitchFamily="2" charset="-34"/>
              </a:rPr>
              <a:t>ออกแบบ </a:t>
            </a:r>
            <a:r>
              <a:rPr lang="en-US" dirty="0" smtClean="0">
                <a:latin typeface="Kanit" pitchFamily="2" charset="-34"/>
                <a:cs typeface="Kanit" pitchFamily="2" charset="-34"/>
              </a:rPr>
              <a:t>Output </a:t>
            </a:r>
            <a:endParaRPr lang="th-TH" dirty="0" smtClean="0">
              <a:latin typeface="Kanit" pitchFamily="2" charset="-34"/>
              <a:cs typeface="Kanit" pitchFamily="2" charset="-34"/>
            </a:endParaRP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h-TH" dirty="0" smtClean="0">
                <a:latin typeface="Kanit" pitchFamily="2" charset="-34"/>
                <a:cs typeface="Kanit" pitchFamily="2" charset="-34"/>
              </a:rPr>
              <a:t>ออกแบบ</a:t>
            </a:r>
            <a:r>
              <a:rPr lang="th-TH" dirty="0">
                <a:latin typeface="Kanit" pitchFamily="2" charset="-34"/>
                <a:cs typeface="Kanit" pitchFamily="2" charset="-34"/>
              </a:rPr>
              <a:t>ฐานข้อมูล</a:t>
            </a: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7019349" y="1906260"/>
            <a:ext cx="460628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ea typeface="+mj-ea"/>
                <a:cs typeface="TH SarabunPSK" panose="020B0500040200020003" pitchFamily="34" charset="-34"/>
              </a:defRPr>
            </a:lvl1pPr>
          </a:lstStyle>
          <a:p>
            <a:pPr algn="l" defTabSz="457200">
              <a:defRPr/>
            </a:pPr>
            <a:r>
              <a:rPr lang="en-US" sz="2800" b="0" cap="all" dirty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tx2">
                    <a:lumMod val="75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  <a:latin typeface="Kanit" pitchFamily="2" charset="-34"/>
                <a:cs typeface="Kanit" pitchFamily="2" charset="-34"/>
              </a:rPr>
              <a:t>System Design: Part 2</a:t>
            </a: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>
          <a:xfrm>
            <a:off x="7902309" y="2936471"/>
            <a:ext cx="2840360" cy="11521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Clr>
                <a:srgbClr val="FF3300"/>
              </a:buClr>
              <a:buFont typeface="Wingdings" pitchFamily="2" charset="2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TH SarabunPSK" panose="020B0500040200020003" pitchFamily="34" charset="-34"/>
                <a:ea typeface="+mn-ea"/>
                <a:cs typeface="TH SarabunPSK" panose="020B0500040200020003" pitchFamily="34" charset="-34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Clr>
                <a:srgbClr val="7030A0"/>
              </a:buClr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TH SarabunPSK" panose="020B0500040200020003" pitchFamily="34" charset="-34"/>
                <a:ea typeface="+mn-ea"/>
                <a:cs typeface="TH SarabunPSK" panose="020B0500040200020003" pitchFamily="34" charset="-34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Clr>
                <a:srgbClr val="7030A0"/>
              </a:buClr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TH SarabunPSK" panose="020B0500040200020003" pitchFamily="34" charset="-34"/>
                <a:ea typeface="+mn-ea"/>
                <a:cs typeface="TH SarabunPSK" panose="020B0500040200020003" pitchFamily="34" charset="-34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Clr>
                <a:srgbClr val="7030A0"/>
              </a:buClr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TH SarabunPSK" panose="020B0500040200020003" pitchFamily="34" charset="-34"/>
                <a:ea typeface="+mn-ea"/>
                <a:cs typeface="TH SarabunPSK" panose="020B0500040200020003" pitchFamily="34" charset="-34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Clr>
                <a:srgbClr val="7030A0"/>
              </a:buClr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TH SarabunPSK" panose="020B0500040200020003" pitchFamily="34" charset="-34"/>
                <a:ea typeface="+mn-ea"/>
                <a:cs typeface="TH SarabunPSK" panose="020B0500040200020003" pitchFamily="34" charset="-34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457200">
              <a:spcAft>
                <a:spcPts val="600"/>
              </a:spcAft>
              <a:buClr>
                <a:schemeClr val="accent2"/>
              </a:buClr>
              <a:buSzPct val="92000"/>
              <a:defRPr/>
            </a:pPr>
            <a:r>
              <a:rPr lang="en-US" sz="3600" b="1" spc="150" dirty="0">
                <a:ln w="11430"/>
                <a:solidFill>
                  <a:srgbClr val="00B0F0"/>
                </a:solidFill>
                <a:latin typeface="Kanit" pitchFamily="2" charset="-34"/>
                <a:cs typeface="Kanit" pitchFamily="2" charset="-34"/>
              </a:rPr>
              <a:t>Chapter 8</a:t>
            </a:r>
          </a:p>
        </p:txBody>
      </p:sp>
      <p:sp>
        <p:nvSpPr>
          <p:cNvPr id="9" name="Rectangle 8"/>
          <p:cNvSpPr/>
          <p:nvPr/>
        </p:nvSpPr>
        <p:spPr>
          <a:xfrm>
            <a:off x="6759595" y="3770507"/>
            <a:ext cx="5778655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h-TH" dirty="0">
                <a:latin typeface="Kanit" pitchFamily="2" charset="-34"/>
                <a:cs typeface="Kanit" pitchFamily="2" charset="-34"/>
              </a:rPr>
              <a:t>ออกแบบ </a:t>
            </a:r>
            <a:r>
              <a:rPr lang="en-US" dirty="0">
                <a:latin typeface="Kanit" pitchFamily="2" charset="-34"/>
                <a:cs typeface="Kanit" pitchFamily="2" charset="-34"/>
              </a:rPr>
              <a:t>Input / Interface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h-TH" dirty="0">
                <a:latin typeface="Kanit" pitchFamily="2" charset="-34"/>
                <a:cs typeface="Kanit" pitchFamily="2" charset="-34"/>
              </a:rPr>
              <a:t>สร้างต้นแบบ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h-TH" dirty="0">
                <a:latin typeface="Kanit" pitchFamily="2" charset="-34"/>
                <a:cs typeface="Kanit" pitchFamily="2" charset="-34"/>
              </a:rPr>
              <a:t>ออกแบบโปรแกรม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6065053" y="2098935"/>
            <a:ext cx="0" cy="460851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31774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th-TH" sz="4000" dirty="0">
                <a:latin typeface="Kanit" pitchFamily="2" charset="-34"/>
                <a:cs typeface="Kanit" pitchFamily="2" charset="-34"/>
              </a:rPr>
              <a:t>กลยุทธ์การจัดหา</a:t>
            </a:r>
            <a:r>
              <a:rPr lang="th-TH" sz="4000" dirty="0" smtClean="0">
                <a:latin typeface="Kanit" pitchFamily="2" charset="-34"/>
                <a:cs typeface="Kanit" pitchFamily="2" charset="-34"/>
              </a:rPr>
              <a:t>ระบบ</a:t>
            </a:r>
            <a:endParaRPr lang="th-TH" sz="4000" dirty="0">
              <a:latin typeface="Kanit" pitchFamily="2" charset="-34"/>
              <a:cs typeface="Kanit" pitchFamily="2" charset="-34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4509" y="2180496"/>
            <a:ext cx="10516298" cy="4137177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th-TH" sz="2800" dirty="0">
                <a:solidFill>
                  <a:schemeClr val="tx1"/>
                </a:solidFill>
                <a:latin typeface="Kanit" pitchFamily="2" charset="-34"/>
                <a:cs typeface="Kanit" pitchFamily="2" charset="-34"/>
              </a:rPr>
              <a:t>การพัฒนาโปรแกรมขึ้นเอง</a:t>
            </a:r>
          </a:p>
          <a:p>
            <a:pPr>
              <a:lnSpc>
                <a:spcPct val="150000"/>
              </a:lnSpc>
            </a:pPr>
            <a:r>
              <a:rPr lang="th-TH" sz="2800" dirty="0">
                <a:solidFill>
                  <a:schemeClr val="tx1"/>
                </a:solidFill>
                <a:latin typeface="Kanit" pitchFamily="2" charset="-34"/>
                <a:cs typeface="Kanit" pitchFamily="2" charset="-34"/>
              </a:rPr>
              <a:t>การใช้ซอฟต์แวร์สำเร็จรูปทั่วไป</a:t>
            </a:r>
          </a:p>
          <a:p>
            <a:pPr>
              <a:lnSpc>
                <a:spcPct val="150000"/>
              </a:lnSpc>
            </a:pPr>
            <a:r>
              <a:rPr lang="th-TH" sz="2800" dirty="0">
                <a:solidFill>
                  <a:schemeClr val="tx1"/>
                </a:solidFill>
                <a:latin typeface="Kanit" pitchFamily="2" charset="-34"/>
                <a:cs typeface="Kanit" pitchFamily="2" charset="-34"/>
              </a:rPr>
              <a:t>การใช้ซอฟต์แวร์ระบบ </a:t>
            </a:r>
            <a:r>
              <a:rPr lang="en-US" sz="2800" dirty="0">
                <a:solidFill>
                  <a:schemeClr val="tx1"/>
                </a:solidFill>
                <a:latin typeface="Kanit" pitchFamily="2" charset="-34"/>
                <a:cs typeface="Kanit" pitchFamily="2" charset="-34"/>
              </a:rPr>
              <a:t>ERP</a:t>
            </a:r>
          </a:p>
          <a:p>
            <a:pPr>
              <a:lnSpc>
                <a:spcPct val="150000"/>
              </a:lnSpc>
            </a:pPr>
            <a:r>
              <a:rPr lang="th-TH" sz="2800" dirty="0">
                <a:solidFill>
                  <a:schemeClr val="tx1"/>
                </a:solidFill>
                <a:latin typeface="Kanit" pitchFamily="2" charset="-34"/>
                <a:cs typeface="Kanit" pitchFamily="2" charset="-34"/>
              </a:rPr>
              <a:t>การว่าจ้างหน่วยงานภายนอก</a:t>
            </a:r>
          </a:p>
          <a:p>
            <a:pPr>
              <a:lnSpc>
                <a:spcPct val="150000"/>
              </a:lnSpc>
            </a:pPr>
            <a:r>
              <a:rPr lang="th-TH" sz="2800" dirty="0">
                <a:solidFill>
                  <a:schemeClr val="tx1"/>
                </a:solidFill>
                <a:latin typeface="Kanit" pitchFamily="2" charset="-34"/>
                <a:cs typeface="Kanit" pitchFamily="2" charset="-34"/>
              </a:rPr>
              <a:t>การใช้เทคโนโลยีคลาวด์คอมพิ</a:t>
            </a:r>
            <a:r>
              <a:rPr lang="th-TH" sz="2800" dirty="0" smtClean="0">
                <a:solidFill>
                  <a:schemeClr val="tx1"/>
                </a:solidFill>
                <a:latin typeface="Kanit" pitchFamily="2" charset="-34"/>
                <a:cs typeface="Kanit" pitchFamily="2" charset="-34"/>
              </a:rPr>
              <a:t>วติ้ง</a:t>
            </a:r>
            <a:endParaRPr lang="th-TH" sz="2800" dirty="0">
              <a:solidFill>
                <a:schemeClr val="tx1"/>
              </a:solidFill>
              <a:latin typeface="Kanit" pitchFamily="2" charset="-34"/>
              <a:cs typeface="Kanit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44154762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th-TH" sz="4000" dirty="0">
                <a:latin typeface="Kanit" pitchFamily="2" charset="-34"/>
                <a:cs typeface="Kanit" pitchFamily="2" charset="-34"/>
              </a:rPr>
              <a:t>การพัฒนาโปรแกรมขึ้นเอง </a:t>
            </a:r>
          </a:p>
        </p:txBody>
      </p:sp>
      <p:sp>
        <p:nvSpPr>
          <p:cNvPr id="4" name="Text Box 6"/>
          <p:cNvSpPr txBox="1">
            <a:spLocks noChangeArrowheads="1"/>
          </p:cNvSpPr>
          <p:nvPr/>
        </p:nvSpPr>
        <p:spPr bwMode="auto">
          <a:xfrm>
            <a:off x="581192" y="5622671"/>
            <a:ext cx="11029616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thaiDist">
              <a:spcBef>
                <a:spcPct val="50000"/>
              </a:spcBef>
            </a:pPr>
            <a:r>
              <a:rPr lang="th-TH" dirty="0" smtClean="0">
                <a:latin typeface="Kanit" pitchFamily="2" charset="-34"/>
                <a:cs typeface="Kanit" pitchFamily="2" charset="-34"/>
              </a:rPr>
              <a:t>	หน่วยงาน</a:t>
            </a:r>
            <a:r>
              <a:rPr lang="th-TH" dirty="0">
                <a:latin typeface="Kanit" pitchFamily="2" charset="-34"/>
                <a:cs typeface="Kanit" pitchFamily="2" charset="-34"/>
              </a:rPr>
              <a:t>จะมีบุคลากรหรือส่วนงานระบบสารสนเทศที่ทำหน้าที่พัฒนาระบบสารสนเทศเพื่อใช้งานภายในองค์กร</a:t>
            </a:r>
            <a:r>
              <a:rPr lang="th-TH" dirty="0" smtClean="0">
                <a:latin typeface="Kanit" pitchFamily="2" charset="-34"/>
                <a:cs typeface="Kanit" pitchFamily="2" charset="-34"/>
              </a:rPr>
              <a:t>เอง</a:t>
            </a:r>
            <a:endParaRPr lang="th-TH" dirty="0">
              <a:latin typeface="Kanit" pitchFamily="2" charset="-34"/>
              <a:cs typeface="Kanit" pitchFamily="2" charset="-34"/>
            </a:endParaRPr>
          </a:p>
        </p:txBody>
      </p:sp>
      <p:pic>
        <p:nvPicPr>
          <p:cNvPr id="2050" name="Picture 2" descr="IT Solution และ Support - บริการ IT Support แก้ไขปัญหาคอมพิวเตอร์ 108 ประการ -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0360" y="2155324"/>
            <a:ext cx="9851281" cy="3221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978574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th-TH" sz="4000" dirty="0">
                <a:latin typeface="Kanit" pitchFamily="2" charset="-34"/>
                <a:cs typeface="Kanit" pitchFamily="2" charset="-34"/>
              </a:rPr>
              <a:t>การใช้ซอฟต์แวร์สำเร็จรูป</a:t>
            </a:r>
            <a:r>
              <a:rPr lang="th-TH" sz="4000" dirty="0" smtClean="0">
                <a:latin typeface="Kanit" pitchFamily="2" charset="-34"/>
                <a:cs typeface="Kanit" pitchFamily="2" charset="-34"/>
              </a:rPr>
              <a:t>ทั่วไป</a:t>
            </a:r>
            <a:endParaRPr lang="th-TH" sz="4000" dirty="0">
              <a:latin typeface="Kanit" pitchFamily="2" charset="-34"/>
              <a:cs typeface="Kanit" pitchFamily="2" charset="-34"/>
            </a:endParaRPr>
          </a:p>
        </p:txBody>
      </p:sp>
      <p:pic>
        <p:nvPicPr>
          <p:cNvPr id="3076" name="Picture 4" descr="ผลการค้นหารูปภาพสำหรับ ซอฟต์แวร์ทางด้านกราฟิกและมัลติมีเดีย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8363" y="2643068"/>
            <a:ext cx="3241963" cy="3231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Software License หรือ สัญญาอนุญาตซอฟต์แวร์ คืออะไร และ มีกี่ชนิด ?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68" r="12816"/>
          <a:stretch/>
        </p:blipFill>
        <p:spPr bwMode="auto">
          <a:xfrm>
            <a:off x="4710547" y="2175162"/>
            <a:ext cx="6665434" cy="426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82367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th-TH" sz="4000" dirty="0">
                <a:latin typeface="Kanit" pitchFamily="2" charset="-34"/>
                <a:cs typeface="Kanit" pitchFamily="2" charset="-34"/>
              </a:rPr>
              <a:t>การใช้ซอฟต์แวร์ระบบ </a:t>
            </a:r>
            <a:r>
              <a:rPr lang="en-US" sz="4000" dirty="0">
                <a:latin typeface="Kanit" pitchFamily="2" charset="-34"/>
                <a:cs typeface="Kanit" pitchFamily="2" charset="-34"/>
              </a:rPr>
              <a:t>ERP</a:t>
            </a:r>
          </a:p>
        </p:txBody>
      </p:sp>
      <p:pic>
        <p:nvPicPr>
          <p:cNvPr id="3" name="Picture 2" descr="à¸à¸¥à¸à¸²à¸£à¸à¹à¸à¸«à¸²à¸£à¸¹à¸à¸ à¸²à¸à¸ªà¸³à¸«à¸£à¸±à¸ ER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519" y="2208565"/>
            <a:ext cx="5571172" cy="4178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6345382" y="2208565"/>
            <a:ext cx="5265426" cy="3877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b="1" dirty="0" smtClean="0">
                <a:latin typeface="Kanit" pitchFamily="2" charset="-34"/>
                <a:cs typeface="Kanit" pitchFamily="2" charset="-34"/>
              </a:rPr>
              <a:t>ERP :</a:t>
            </a:r>
          </a:p>
          <a:p>
            <a:pPr>
              <a:lnSpc>
                <a:spcPct val="150000"/>
              </a:lnSpc>
            </a:pPr>
            <a:r>
              <a:rPr lang="en-US" b="1" dirty="0" smtClean="0">
                <a:latin typeface="Kanit" pitchFamily="2" charset="-34"/>
                <a:cs typeface="Kanit" pitchFamily="2" charset="-34"/>
              </a:rPr>
              <a:t>Enterprise </a:t>
            </a:r>
            <a:r>
              <a:rPr lang="en-US" b="1" dirty="0">
                <a:latin typeface="Kanit" pitchFamily="2" charset="-34"/>
                <a:cs typeface="Kanit" pitchFamily="2" charset="-34"/>
              </a:rPr>
              <a:t>Resource Planning </a:t>
            </a:r>
            <a:endParaRPr lang="en-US" b="1" dirty="0" smtClean="0">
              <a:latin typeface="Kanit" pitchFamily="2" charset="-34"/>
              <a:cs typeface="Kanit" pitchFamily="2" charset="-34"/>
            </a:endParaRPr>
          </a:p>
          <a:p>
            <a:pPr>
              <a:lnSpc>
                <a:spcPct val="150000"/>
              </a:lnSpc>
            </a:pPr>
            <a:endParaRPr lang="th-TH" sz="2400" b="1" dirty="0">
              <a:latin typeface="Kanit" pitchFamily="2" charset="-34"/>
              <a:cs typeface="Kanit" pitchFamily="2" charset="-34"/>
            </a:endParaRPr>
          </a:p>
          <a:p>
            <a:pPr algn="thaiDist">
              <a:lnSpc>
                <a:spcPct val="150000"/>
              </a:lnSpc>
            </a:pPr>
            <a:r>
              <a:rPr lang="th-TH" sz="2000" dirty="0" smtClean="0">
                <a:latin typeface="Kanit" pitchFamily="2" charset="-34"/>
                <a:cs typeface="Kanit" pitchFamily="2" charset="-34"/>
              </a:rPr>
              <a:t>	เป็นการบูรณาการชุดซอฟต์แวร์ที่นำมาใช้สนับสนุนกระบวนการทางธุรกิจ ด้วยการรวมงานหลักเข้าด้วยกัน </a:t>
            </a:r>
            <a:endParaRPr lang="en-US" sz="2000" dirty="0" smtClean="0">
              <a:latin typeface="Kanit" pitchFamily="2" charset="-34"/>
              <a:cs typeface="Kanit" pitchFamily="2" charset="-34"/>
            </a:endParaRPr>
          </a:p>
          <a:p>
            <a:pPr algn="thaiDist">
              <a:lnSpc>
                <a:spcPct val="150000"/>
              </a:lnSpc>
            </a:pPr>
            <a:r>
              <a:rPr lang="en-US" sz="2000" dirty="0">
                <a:latin typeface="Kanit" pitchFamily="2" charset="-34"/>
                <a:cs typeface="Kanit" pitchFamily="2" charset="-34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423374223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th-TH" sz="4000" dirty="0">
                <a:latin typeface="Kanit" pitchFamily="2" charset="-34"/>
                <a:cs typeface="Kanit" pitchFamily="2" charset="-34"/>
              </a:rPr>
              <a:t>การว่าจ้างหน่วยงานภายนอก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107" y="1965240"/>
            <a:ext cx="8082092" cy="338437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817082" y="5762374"/>
            <a:ext cx="42322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Kanit" pitchFamily="2" charset="-34"/>
                <a:cs typeface="Kanit" pitchFamily="2" charset="-34"/>
              </a:rPr>
              <a:t>ASP</a:t>
            </a:r>
          </a:p>
          <a:p>
            <a:pPr algn="ctr"/>
            <a:r>
              <a:rPr lang="en-US" sz="1800" dirty="0">
                <a:latin typeface="Kanit" pitchFamily="2" charset="-34"/>
                <a:cs typeface="Kanit" pitchFamily="2" charset="-34"/>
              </a:rPr>
              <a:t>(</a:t>
            </a:r>
            <a:r>
              <a:rPr lang="en-US" sz="1800" dirty="0" smtClean="0">
                <a:latin typeface="Kanit" pitchFamily="2" charset="-34"/>
                <a:cs typeface="Kanit" pitchFamily="2" charset="-34"/>
              </a:rPr>
              <a:t>Application Service Provider)</a:t>
            </a:r>
            <a:endParaRPr lang="en-US" sz="1800" dirty="0">
              <a:latin typeface="Kanit" pitchFamily="2" charset="-34"/>
              <a:cs typeface="Kanit" pitchFamily="2" charset="-34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049321" y="5745753"/>
            <a:ext cx="41926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Kanit" pitchFamily="2" charset="-34"/>
                <a:cs typeface="Kanit" pitchFamily="2" charset="-34"/>
              </a:rPr>
              <a:t>BPO</a:t>
            </a:r>
          </a:p>
          <a:p>
            <a:pPr algn="ctr"/>
            <a:r>
              <a:rPr lang="en-US" sz="1800" dirty="0" smtClean="0">
                <a:latin typeface="Kanit" pitchFamily="2" charset="-34"/>
                <a:cs typeface="Kanit" pitchFamily="2" charset="-34"/>
              </a:rPr>
              <a:t>(Business Process Outsourcing)</a:t>
            </a:r>
            <a:endParaRPr lang="en-US" sz="1800" dirty="0">
              <a:latin typeface="Kanit" pitchFamily="2" charset="-34"/>
              <a:cs typeface="Kanit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54466468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th-TH" sz="4000" dirty="0">
                <a:latin typeface="Kanit" pitchFamily="2" charset="-34"/>
                <a:cs typeface="Kanit" pitchFamily="2" charset="-34"/>
              </a:rPr>
              <a:t>การใช้เทคโนโลยีคลาวด์คอมพิวติ้ง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139" y="1981067"/>
            <a:ext cx="10841723" cy="4516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13875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th-TH" sz="4000" dirty="0">
                <a:latin typeface="Kanit" pitchFamily="2" charset="-34"/>
                <a:cs typeface="Kanit" pitchFamily="2" charset="-34"/>
              </a:rPr>
              <a:t>การออกแบบสถาปัตยกรรม</a:t>
            </a:r>
            <a:r>
              <a:rPr lang="th-TH" sz="4000" dirty="0" smtClean="0">
                <a:latin typeface="Kanit" pitchFamily="2" charset="-34"/>
                <a:cs typeface="Kanit" pitchFamily="2" charset="-34"/>
              </a:rPr>
              <a:t>ระบบ</a:t>
            </a:r>
            <a:endParaRPr lang="th-TH" sz="4000" dirty="0">
              <a:latin typeface="Kanit" pitchFamily="2" charset="-34"/>
              <a:cs typeface="Kanit" pitchFamily="2" charset="-34"/>
            </a:endParaRPr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581192" y="2246114"/>
            <a:ext cx="11029616" cy="28007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thaiDist">
              <a:spcBef>
                <a:spcPct val="50000"/>
              </a:spcBef>
            </a:pPr>
            <a:r>
              <a:rPr lang="en-US" sz="3200" dirty="0" smtClean="0">
                <a:latin typeface="Kanit" pitchFamily="2" charset="-34"/>
                <a:cs typeface="Kanit" pitchFamily="2" charset="-34"/>
              </a:rPr>
              <a:t>3</a:t>
            </a:r>
            <a:r>
              <a:rPr lang="th-TH" sz="3200" dirty="0">
                <a:latin typeface="Kanit" pitchFamily="2" charset="-34"/>
                <a:cs typeface="Kanit" pitchFamily="2" charset="-34"/>
              </a:rPr>
              <a:t> สถาปัตยกรรมพื้นฐาน </a:t>
            </a:r>
          </a:p>
          <a:p>
            <a:pPr marL="914400" lvl="1" indent="-457200" algn="thaiDist">
              <a:spcBef>
                <a:spcPct val="50000"/>
              </a:spcBef>
              <a:buFontTx/>
              <a:buAutoNum type="arabicPeriod"/>
            </a:pPr>
            <a:r>
              <a:rPr lang="th-TH" sz="3200" dirty="0">
                <a:latin typeface="Kanit" pitchFamily="2" charset="-34"/>
                <a:cs typeface="Kanit" pitchFamily="2" charset="-34"/>
              </a:rPr>
              <a:t>สถาปัตยกรรมเครือข่าย</a:t>
            </a:r>
            <a:r>
              <a:rPr lang="th-TH" sz="3200" dirty="0" smtClean="0">
                <a:latin typeface="Kanit" pitchFamily="2" charset="-34"/>
                <a:cs typeface="Kanit" pitchFamily="2" charset="-34"/>
              </a:rPr>
              <a:t>แบบ</a:t>
            </a:r>
            <a:r>
              <a:rPr lang="th-TH" sz="3200" dirty="0" smtClean="0">
                <a:solidFill>
                  <a:srgbClr val="FF0000"/>
                </a:solidFill>
                <a:latin typeface="Kanit" pitchFamily="2" charset="-34"/>
                <a:cs typeface="Kanit" pitchFamily="2" charset="-34"/>
              </a:rPr>
              <a:t>เซิร์ฟเวอร์เบส</a:t>
            </a:r>
            <a:endParaRPr lang="en-US" sz="3200" dirty="0" smtClean="0">
              <a:solidFill>
                <a:srgbClr val="FF0000"/>
              </a:solidFill>
              <a:latin typeface="Kanit" pitchFamily="2" charset="-34"/>
              <a:cs typeface="Kanit" pitchFamily="2" charset="-34"/>
            </a:endParaRPr>
          </a:p>
          <a:p>
            <a:pPr marL="914400" lvl="1" indent="-457200" algn="thaiDist">
              <a:spcBef>
                <a:spcPct val="50000"/>
              </a:spcBef>
              <a:buFontTx/>
              <a:buAutoNum type="arabicPeriod"/>
            </a:pPr>
            <a:r>
              <a:rPr lang="th-TH" sz="3200" dirty="0" smtClean="0">
                <a:latin typeface="Kanit" pitchFamily="2" charset="-34"/>
                <a:cs typeface="Kanit" pitchFamily="2" charset="-34"/>
              </a:rPr>
              <a:t>สถาปัตยกรรม</a:t>
            </a:r>
            <a:r>
              <a:rPr lang="th-TH" sz="3200" dirty="0">
                <a:latin typeface="Kanit" pitchFamily="2" charset="-34"/>
                <a:cs typeface="Kanit" pitchFamily="2" charset="-34"/>
              </a:rPr>
              <a:t>เครือข่าย</a:t>
            </a:r>
            <a:r>
              <a:rPr lang="th-TH" sz="3200" dirty="0" smtClean="0">
                <a:latin typeface="Kanit" pitchFamily="2" charset="-34"/>
                <a:cs typeface="Kanit" pitchFamily="2" charset="-34"/>
              </a:rPr>
              <a:t>แบบ</a:t>
            </a:r>
            <a:r>
              <a:rPr lang="th-TH" sz="3200" dirty="0" smtClean="0">
                <a:solidFill>
                  <a:srgbClr val="FF0000"/>
                </a:solidFill>
                <a:latin typeface="Kanit" pitchFamily="2" charset="-34"/>
                <a:cs typeface="Kanit" pitchFamily="2" charset="-34"/>
              </a:rPr>
              <a:t>ไคลเอนต์เบส</a:t>
            </a:r>
            <a:endParaRPr lang="en-US" sz="3200" dirty="0">
              <a:solidFill>
                <a:srgbClr val="FF0000"/>
              </a:solidFill>
              <a:latin typeface="Kanit" pitchFamily="2" charset="-34"/>
              <a:cs typeface="Kanit" pitchFamily="2" charset="-34"/>
            </a:endParaRPr>
          </a:p>
          <a:p>
            <a:pPr marL="914400" lvl="1" indent="-457200" algn="thaiDist">
              <a:spcBef>
                <a:spcPct val="50000"/>
              </a:spcBef>
              <a:buFontTx/>
              <a:buAutoNum type="arabicPeriod"/>
            </a:pPr>
            <a:r>
              <a:rPr lang="th-TH" sz="3200" dirty="0">
                <a:latin typeface="Kanit" pitchFamily="2" charset="-34"/>
                <a:cs typeface="Kanit" pitchFamily="2" charset="-34"/>
              </a:rPr>
              <a:t>สถาปัตยกรรมเครือข่ายแบบ</a:t>
            </a:r>
            <a:r>
              <a:rPr lang="th-TH" sz="3200" dirty="0" smtClean="0">
                <a:solidFill>
                  <a:srgbClr val="FF0000"/>
                </a:solidFill>
                <a:latin typeface="Kanit" pitchFamily="2" charset="-34"/>
                <a:cs typeface="Kanit" pitchFamily="2" charset="-34"/>
              </a:rPr>
              <a:t>ไคลเอนต์</a:t>
            </a:r>
            <a:r>
              <a:rPr lang="en-US" sz="3200" dirty="0" smtClean="0">
                <a:solidFill>
                  <a:srgbClr val="FF0000"/>
                </a:solidFill>
                <a:latin typeface="Kanit" pitchFamily="2" charset="-34"/>
                <a:cs typeface="Kanit" pitchFamily="2" charset="-34"/>
              </a:rPr>
              <a:t>/</a:t>
            </a:r>
            <a:r>
              <a:rPr lang="th-TH" sz="3200" dirty="0" smtClean="0">
                <a:solidFill>
                  <a:srgbClr val="FF0000"/>
                </a:solidFill>
                <a:latin typeface="Kanit" pitchFamily="2" charset="-34"/>
                <a:cs typeface="Kanit" pitchFamily="2" charset="-34"/>
              </a:rPr>
              <a:t>เซิร์ฟเวอร์</a:t>
            </a:r>
            <a:endParaRPr lang="th-TH" sz="3200" dirty="0">
              <a:solidFill>
                <a:srgbClr val="FF0000"/>
              </a:solidFill>
              <a:latin typeface="Kanit" pitchFamily="2" charset="-34"/>
              <a:cs typeface="Kanit" pitchFamily="2" charset="-34"/>
            </a:endParaRPr>
          </a:p>
        </p:txBody>
      </p:sp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125960" y="5475406"/>
            <a:ext cx="10154111" cy="10860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85000"/>
              </a:lnSpc>
              <a:spcBef>
                <a:spcPct val="50000"/>
              </a:spcBef>
            </a:pPr>
            <a:r>
              <a:rPr lang="en-US" sz="1800" dirty="0">
                <a:solidFill>
                  <a:srgbClr val="FF0000"/>
                </a:solidFill>
                <a:latin typeface="Kanit" pitchFamily="2" charset="-34"/>
                <a:cs typeface="Kanit" pitchFamily="2" charset="-34"/>
              </a:rPr>
              <a:t>*</a:t>
            </a:r>
            <a:r>
              <a:rPr lang="en-US" sz="1800" dirty="0" smtClean="0">
                <a:solidFill>
                  <a:srgbClr val="FF0000"/>
                </a:solidFill>
                <a:latin typeface="Kanit" pitchFamily="2" charset="-34"/>
                <a:cs typeface="Kanit" pitchFamily="2" charset="-34"/>
              </a:rPr>
              <a:t>*</a:t>
            </a:r>
            <a:r>
              <a:rPr lang="th-TH" sz="1800" dirty="0" smtClean="0">
                <a:solidFill>
                  <a:srgbClr val="000099"/>
                </a:solidFill>
                <a:latin typeface="Kanit" pitchFamily="2" charset="-34"/>
                <a:cs typeface="Kanit" pitchFamily="2" charset="-34"/>
              </a:rPr>
              <a:t>เซิร์ฟเวอร์ </a:t>
            </a:r>
            <a:r>
              <a:rPr lang="en-US" sz="1800" dirty="0">
                <a:solidFill>
                  <a:srgbClr val="000099"/>
                </a:solidFill>
                <a:latin typeface="Kanit" pitchFamily="2" charset="-34"/>
                <a:cs typeface="Kanit" pitchFamily="2" charset="-34"/>
              </a:rPr>
              <a:t>(Server) </a:t>
            </a:r>
            <a:r>
              <a:rPr lang="th-TH" sz="1800" dirty="0">
                <a:solidFill>
                  <a:srgbClr val="000099"/>
                </a:solidFill>
                <a:latin typeface="Kanit" pitchFamily="2" charset="-34"/>
                <a:cs typeface="Kanit" pitchFamily="2" charset="-34"/>
              </a:rPr>
              <a:t>เช่น เมนเฟรม มินิคอมพิวเตอร์ และไมโครคอมพิวเตอร์</a:t>
            </a:r>
          </a:p>
          <a:p>
            <a:pPr>
              <a:lnSpc>
                <a:spcPct val="85000"/>
              </a:lnSpc>
              <a:spcBef>
                <a:spcPct val="50000"/>
              </a:spcBef>
            </a:pPr>
            <a:r>
              <a:rPr lang="en-US" sz="1800" dirty="0">
                <a:solidFill>
                  <a:srgbClr val="FF0000"/>
                </a:solidFill>
                <a:latin typeface="Kanit" pitchFamily="2" charset="-34"/>
                <a:cs typeface="Kanit" pitchFamily="2" charset="-34"/>
              </a:rPr>
              <a:t>**</a:t>
            </a:r>
            <a:r>
              <a:rPr lang="th-TH" sz="1800" dirty="0">
                <a:solidFill>
                  <a:srgbClr val="000099"/>
                </a:solidFill>
                <a:latin typeface="Kanit" pitchFamily="2" charset="-34"/>
                <a:cs typeface="Kanit" pitchFamily="2" charset="-34"/>
              </a:rPr>
              <a:t>ไคลเอนต์ </a:t>
            </a:r>
            <a:r>
              <a:rPr lang="en-US" sz="1800" dirty="0">
                <a:solidFill>
                  <a:srgbClr val="000099"/>
                </a:solidFill>
                <a:latin typeface="Kanit" pitchFamily="2" charset="-34"/>
                <a:cs typeface="Kanit" pitchFamily="2" charset="-34"/>
              </a:rPr>
              <a:t>(Client) </a:t>
            </a:r>
            <a:r>
              <a:rPr lang="th-TH" sz="1800" dirty="0">
                <a:solidFill>
                  <a:srgbClr val="000099"/>
                </a:solidFill>
                <a:latin typeface="Kanit" pitchFamily="2" charset="-34"/>
                <a:cs typeface="Kanit" pitchFamily="2" charset="-34"/>
              </a:rPr>
              <a:t>เครื่องเทอร์มินัล  </a:t>
            </a:r>
            <a:r>
              <a:rPr lang="th-TH" sz="1800" dirty="0" smtClean="0">
                <a:solidFill>
                  <a:srgbClr val="000099"/>
                </a:solidFill>
                <a:latin typeface="Kanit" pitchFamily="2" charset="-34"/>
                <a:cs typeface="Kanit" pitchFamily="2" charset="-34"/>
              </a:rPr>
              <a:t>เครื่องพีซี  </a:t>
            </a:r>
            <a:endParaRPr lang="en-US" sz="1800" dirty="0">
              <a:solidFill>
                <a:srgbClr val="000099"/>
              </a:solidFill>
              <a:latin typeface="Kanit" pitchFamily="2" charset="-34"/>
              <a:cs typeface="Kanit" pitchFamily="2" charset="-34"/>
            </a:endParaRPr>
          </a:p>
          <a:p>
            <a:pPr>
              <a:lnSpc>
                <a:spcPct val="85000"/>
              </a:lnSpc>
              <a:spcBef>
                <a:spcPct val="50000"/>
              </a:spcBef>
            </a:pPr>
            <a:r>
              <a:rPr lang="en-US" sz="1800" dirty="0">
                <a:solidFill>
                  <a:srgbClr val="FF0000"/>
                </a:solidFill>
                <a:latin typeface="Kanit" pitchFamily="2" charset="-34"/>
                <a:cs typeface="Kanit" pitchFamily="2" charset="-34"/>
              </a:rPr>
              <a:t>**</a:t>
            </a:r>
            <a:r>
              <a:rPr lang="th-TH" sz="1800" dirty="0" smtClean="0">
                <a:solidFill>
                  <a:srgbClr val="000099"/>
                </a:solidFill>
                <a:latin typeface="Kanit" pitchFamily="2" charset="-34"/>
                <a:cs typeface="Kanit" pitchFamily="2" charset="-34"/>
              </a:rPr>
              <a:t>เครือข่าย</a:t>
            </a:r>
            <a:r>
              <a:rPr lang="en-US" sz="1800" dirty="0" smtClean="0">
                <a:solidFill>
                  <a:srgbClr val="000099"/>
                </a:solidFill>
                <a:latin typeface="Kanit" pitchFamily="2" charset="-34"/>
                <a:cs typeface="Kanit" pitchFamily="2" charset="-34"/>
              </a:rPr>
              <a:t> (</a:t>
            </a:r>
            <a:r>
              <a:rPr lang="en-US" sz="1800" dirty="0">
                <a:solidFill>
                  <a:srgbClr val="000099"/>
                </a:solidFill>
                <a:latin typeface="Kanit" pitchFamily="2" charset="-34"/>
                <a:cs typeface="Kanit" pitchFamily="2" charset="-34"/>
              </a:rPr>
              <a:t>Network) </a:t>
            </a:r>
            <a:r>
              <a:rPr lang="th-TH" sz="1800" dirty="0">
                <a:solidFill>
                  <a:srgbClr val="000099"/>
                </a:solidFill>
                <a:latin typeface="Kanit" pitchFamily="2" charset="-34"/>
                <a:cs typeface="Kanit" pitchFamily="2" charset="-34"/>
              </a:rPr>
              <a:t>ตัวสนับสนุนให้เกิดการสื่อสารระหว่าง</a:t>
            </a:r>
            <a:r>
              <a:rPr lang="en-US" sz="1800" dirty="0">
                <a:solidFill>
                  <a:srgbClr val="000099"/>
                </a:solidFill>
                <a:latin typeface="Kanit" pitchFamily="2" charset="-34"/>
                <a:cs typeface="Kanit" pitchFamily="2" charset="-34"/>
              </a:rPr>
              <a:t> Client </a:t>
            </a:r>
            <a:r>
              <a:rPr lang="th-TH" sz="1800" dirty="0" smtClean="0">
                <a:solidFill>
                  <a:srgbClr val="000099"/>
                </a:solidFill>
                <a:latin typeface="Kanit" pitchFamily="2" charset="-34"/>
                <a:cs typeface="Kanit" pitchFamily="2" charset="-34"/>
              </a:rPr>
              <a:t>และ </a:t>
            </a:r>
            <a:r>
              <a:rPr lang="en-US" sz="1800" dirty="0">
                <a:solidFill>
                  <a:srgbClr val="000099"/>
                </a:solidFill>
                <a:latin typeface="Kanit" pitchFamily="2" charset="-34"/>
                <a:cs typeface="Kanit" pitchFamily="2" charset="-34"/>
              </a:rPr>
              <a:t>Server</a:t>
            </a:r>
            <a:endParaRPr lang="th-TH" sz="1800" dirty="0">
              <a:solidFill>
                <a:srgbClr val="000099"/>
              </a:solidFill>
              <a:latin typeface="Kanit" pitchFamily="2" charset="-34"/>
              <a:cs typeface="Kanit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12755748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h-TH" dirty="0" smtClean="0">
                <a:solidFill>
                  <a:schemeClr val="tx1"/>
                </a:solidFill>
              </a:rPr>
              <a:t>พจนานุกรม</a:t>
            </a:r>
            <a:r>
              <a:rPr lang="th-TH" dirty="0">
                <a:solidFill>
                  <a:schemeClr val="tx1"/>
                </a:solidFill>
              </a:rPr>
              <a:t>ข้อมูลที่แสดงคุณลักษณะของ</a:t>
            </a:r>
            <a:r>
              <a:rPr lang="th-TH" dirty="0" smtClean="0">
                <a:solidFill>
                  <a:schemeClr val="tx1"/>
                </a:solidFill>
              </a:rPr>
              <a:t>ข้อมูล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1" y="2556932"/>
            <a:ext cx="9601196" cy="3678768"/>
          </a:xfrm>
        </p:spPr>
        <p:txBody>
          <a:bodyPr>
            <a:normAutofit lnSpcReduction="10000"/>
          </a:bodyPr>
          <a:lstStyle/>
          <a:p>
            <a:r>
              <a:rPr lang="th-TH" dirty="0" smtClean="0"/>
              <a:t>มีรายละเอียดดังนี้ (ต่อ) </a:t>
            </a:r>
          </a:p>
          <a:p>
            <a:r>
              <a:rPr lang="th-TH" dirty="0" smtClean="0"/>
              <a:t>ชนิดของกระแสข้อมูล </a:t>
            </a:r>
            <a:r>
              <a:rPr lang="en-US" dirty="0" smtClean="0"/>
              <a:t>(Type of Data Flow) </a:t>
            </a:r>
            <a:r>
              <a:rPr lang="th-TH" dirty="0" smtClean="0"/>
              <a:t>ทั้งแหล่งนำเข้าหรือผลลัพธ์ ซึ่งมีตัวเลือกคือ ไฟล์ หน้าจอ รายงาน และแบบฟอร์ม ในกรณีที่เป็นกระแสข้อมูลที่เชื่อมโยงระหว่างกระบวนการทำงานระบบ ให้ระบุเป็นชนิดข้อมูลในระบบ</a:t>
            </a:r>
          </a:p>
          <a:p>
            <a:r>
              <a:rPr lang="th-TH" dirty="0" smtClean="0"/>
              <a:t>โครงสร้างข้อมูล </a:t>
            </a:r>
            <a:r>
              <a:rPr lang="en-US" dirty="0" smtClean="0"/>
              <a:t>(Data Structure) </a:t>
            </a:r>
            <a:r>
              <a:rPr lang="th-TH" dirty="0" smtClean="0"/>
              <a:t>เป็นการระบุถึงข้อมูลย่อยของกระแสข้อมูลนั้น ๆ </a:t>
            </a:r>
          </a:p>
          <a:p>
            <a:r>
              <a:rPr lang="th-TH" dirty="0" smtClean="0"/>
              <a:t>ปริมาณข้อมูล/ช่วงเวลา </a:t>
            </a:r>
            <a:r>
              <a:rPr lang="en-US" dirty="0" smtClean="0"/>
              <a:t>(Volume/Time)</a:t>
            </a:r>
            <a:r>
              <a:rPr lang="th-TH" dirty="0" smtClean="0"/>
              <a:t> เป็นการประมาณการความถี่ที่เกิดขึ้นของกระแสข้อมูลภายในช่วงเวลาหนึ่ง ๆ เช่น ต่อชั่วโมง ต่อวัน ต่อสัปดาห์ หรือต่อเดือน เป็นต้น</a:t>
            </a:r>
          </a:p>
          <a:p>
            <a:r>
              <a:rPr lang="th-TH" dirty="0" smtClean="0"/>
              <a:t>หมายเหตุ </a:t>
            </a:r>
            <a:r>
              <a:rPr lang="en-US" dirty="0" smtClean="0"/>
              <a:t>(Comment) </a:t>
            </a:r>
            <a:r>
              <a:rPr lang="th-TH" dirty="0" smtClean="0"/>
              <a:t>เป็นรายละเอียดที่นักวิเคราะห์ระบบสามารถเพิ่มเติมจากหัวข้อที่ได้กำหนดไว้แล้วข้างต้น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544747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th-TH" sz="4000" dirty="0">
                <a:latin typeface="Kanit" pitchFamily="2" charset="-34"/>
                <a:cs typeface="Kanit" pitchFamily="2" charset="-34"/>
              </a:rPr>
              <a:t>การออกแบบสถาปัตยกรรมระบบ</a:t>
            </a:r>
            <a:endParaRPr lang="th-TH" sz="4000" dirty="0"/>
          </a:p>
        </p:txBody>
      </p:sp>
      <p:sp>
        <p:nvSpPr>
          <p:cNvPr id="4" name="Text Box 5"/>
          <p:cNvSpPr txBox="1">
            <a:spLocks noChangeArrowheads="1"/>
          </p:cNvSpPr>
          <p:nvPr/>
        </p:nvSpPr>
        <p:spPr bwMode="auto">
          <a:xfrm>
            <a:off x="581191" y="2171535"/>
            <a:ext cx="11029617" cy="41857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449262" algn="thaiDist">
              <a:lnSpc>
                <a:spcPct val="150000"/>
              </a:lnSpc>
              <a:spcBef>
                <a:spcPct val="50000"/>
              </a:spcBef>
            </a:pPr>
            <a:r>
              <a:rPr lang="th-TH" dirty="0" smtClean="0">
                <a:latin typeface="Kanit" pitchFamily="2" charset="-34"/>
                <a:cs typeface="Kanit" pitchFamily="2" charset="-34"/>
              </a:rPr>
              <a:t>งานบริการทางแอปพลิชันด้านเครือข่ายแบ่งส่วนสำคัญออกเป็น 4 ส่วน</a:t>
            </a:r>
          </a:p>
          <a:p>
            <a:pPr marL="2392362" lvl="3" indent="-571500" algn="thaiDist">
              <a:lnSpc>
                <a:spcPct val="150000"/>
              </a:lnSpc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rgbClr val="0000CC"/>
                </a:solidFill>
                <a:latin typeface="Kanit" pitchFamily="2" charset="-34"/>
                <a:cs typeface="Kanit" pitchFamily="2" charset="-34"/>
              </a:rPr>
              <a:t>Presentation Logic </a:t>
            </a:r>
            <a:endParaRPr lang="th-TH" b="1" dirty="0" smtClean="0">
              <a:solidFill>
                <a:srgbClr val="0000CC"/>
              </a:solidFill>
              <a:latin typeface="Kanit" pitchFamily="2" charset="-34"/>
              <a:cs typeface="Kanit" pitchFamily="2" charset="-34"/>
            </a:endParaRPr>
          </a:p>
          <a:p>
            <a:pPr marL="2392362" lvl="3" indent="-571500" algn="thaiDist">
              <a:lnSpc>
                <a:spcPct val="150000"/>
              </a:lnSpc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rgbClr val="0000CC"/>
                </a:solidFill>
                <a:latin typeface="Kanit" pitchFamily="2" charset="-34"/>
                <a:cs typeface="Kanit" pitchFamily="2" charset="-34"/>
              </a:rPr>
              <a:t>Application Logic </a:t>
            </a:r>
            <a:endParaRPr lang="th-TH" b="1" dirty="0" smtClean="0">
              <a:solidFill>
                <a:srgbClr val="0000CC"/>
              </a:solidFill>
              <a:latin typeface="Kanit" pitchFamily="2" charset="-34"/>
              <a:cs typeface="Kanit" pitchFamily="2" charset="-34"/>
            </a:endParaRPr>
          </a:p>
          <a:p>
            <a:pPr marL="2392362" lvl="3" indent="-571500" algn="thaiDist">
              <a:lnSpc>
                <a:spcPct val="150000"/>
              </a:lnSpc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rgbClr val="0000CC"/>
                </a:solidFill>
                <a:latin typeface="Kanit" pitchFamily="2" charset="-34"/>
                <a:cs typeface="Kanit" pitchFamily="2" charset="-34"/>
              </a:rPr>
              <a:t>Data Access Logic </a:t>
            </a:r>
            <a:endParaRPr lang="th-TH" b="1" dirty="0" smtClean="0">
              <a:solidFill>
                <a:srgbClr val="0000CC"/>
              </a:solidFill>
              <a:latin typeface="Kanit" pitchFamily="2" charset="-34"/>
              <a:cs typeface="Kanit" pitchFamily="2" charset="-34"/>
            </a:endParaRPr>
          </a:p>
          <a:p>
            <a:pPr marL="2392362" lvl="3" indent="-571500" algn="thaiDist">
              <a:lnSpc>
                <a:spcPct val="150000"/>
              </a:lnSpc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rgbClr val="0000CC"/>
                </a:solidFill>
                <a:latin typeface="Kanit" pitchFamily="2" charset="-34"/>
                <a:cs typeface="Kanit" pitchFamily="2" charset="-34"/>
              </a:rPr>
              <a:t>Data Storage</a:t>
            </a:r>
            <a:endParaRPr lang="th-TH" dirty="0">
              <a:latin typeface="Kanit" pitchFamily="2" charset="-34"/>
              <a:cs typeface="Kanit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16310717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th-TH" sz="4000" dirty="0">
                <a:latin typeface="Kanit" pitchFamily="2" charset="-34"/>
                <a:cs typeface="Kanit" pitchFamily="2" charset="-34"/>
              </a:rPr>
              <a:t>สถาปัตยกรรมเครือข่ายแบบเซิร์ฟเวอร์</a:t>
            </a:r>
            <a:r>
              <a:rPr lang="th-TH" sz="4000" dirty="0" smtClean="0">
                <a:latin typeface="Kanit" pitchFamily="2" charset="-34"/>
                <a:cs typeface="Kanit" pitchFamily="2" charset="-34"/>
              </a:rPr>
              <a:t>เบส</a:t>
            </a:r>
            <a:endParaRPr lang="th-TH" sz="4000" dirty="0">
              <a:latin typeface="Kanit" pitchFamily="2" charset="-34"/>
              <a:cs typeface="Kanit" pitchFamily="2" charset="-34"/>
            </a:endParaRPr>
          </a:p>
        </p:txBody>
      </p:sp>
      <p:pic>
        <p:nvPicPr>
          <p:cNvPr id="4" name="Picture 6" descr="7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38923" y="1892181"/>
            <a:ext cx="7914154" cy="48965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89404817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th-TH" sz="4000" dirty="0">
                <a:latin typeface="Kanit" pitchFamily="2" charset="-34"/>
                <a:cs typeface="Kanit" pitchFamily="2" charset="-34"/>
              </a:rPr>
              <a:t>สถาปัตยกรรมเครือข่ายแบบไคลเอนต์เบส</a:t>
            </a:r>
          </a:p>
        </p:txBody>
      </p:sp>
      <p:pic>
        <p:nvPicPr>
          <p:cNvPr id="5" name="Picture 6" descr="7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10182" y="2189018"/>
            <a:ext cx="9371637" cy="42345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50946815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th-TH" sz="4000" dirty="0">
                <a:latin typeface="Kanit" pitchFamily="2" charset="-34"/>
                <a:cs typeface="Kanit" pitchFamily="2" charset="-34"/>
              </a:rPr>
              <a:t>สถาปัตยกรรมเครือข่ายแบบไคลเอนต์</a:t>
            </a:r>
            <a:r>
              <a:rPr lang="th-TH" sz="4000" dirty="0" smtClean="0">
                <a:latin typeface="Kanit" pitchFamily="2" charset="-34"/>
                <a:cs typeface="Kanit" pitchFamily="2" charset="-34"/>
              </a:rPr>
              <a:t>เบส (ต่อ)</a:t>
            </a:r>
            <a:endParaRPr lang="th-TH" sz="4000" dirty="0">
              <a:latin typeface="Kanit" pitchFamily="2" charset="-34"/>
              <a:cs typeface="Kanit" pitchFamily="2" charset="-34"/>
            </a:endParaRPr>
          </a:p>
        </p:txBody>
      </p:sp>
      <p:pic>
        <p:nvPicPr>
          <p:cNvPr id="4" name="Picture 6" descr="7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30089" y="2378812"/>
            <a:ext cx="8065269" cy="44237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2099469" y="1977416"/>
            <a:ext cx="799306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457200" indent="-457200" algn="ctr">
              <a:spcBef>
                <a:spcPct val="50000"/>
              </a:spcBef>
            </a:pPr>
            <a:r>
              <a:rPr lang="th-TH" sz="1800" dirty="0" smtClean="0">
                <a:solidFill>
                  <a:srgbClr val="C00000"/>
                </a:solidFill>
                <a:latin typeface="Kanit" pitchFamily="2" charset="-34"/>
                <a:cs typeface="Kanit" pitchFamily="2" charset="-34"/>
              </a:rPr>
              <a:t>ลักษณะการร้องขอเพื่อรับส่งข้อมูลตามสถาปัตยกรรม </a:t>
            </a:r>
            <a:r>
              <a:rPr lang="en-US" sz="1800" dirty="0" smtClean="0">
                <a:solidFill>
                  <a:srgbClr val="C00000"/>
                </a:solidFill>
                <a:latin typeface="Kanit" pitchFamily="2" charset="-34"/>
                <a:cs typeface="Kanit" pitchFamily="2" charset="-34"/>
              </a:rPr>
              <a:t>Client-Based</a:t>
            </a:r>
            <a:endParaRPr lang="th-TH" sz="1800" dirty="0">
              <a:solidFill>
                <a:srgbClr val="C00000"/>
              </a:solidFill>
              <a:latin typeface="Kanit" pitchFamily="2" charset="-34"/>
              <a:cs typeface="Kanit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28072298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th-TH" sz="4000" dirty="0">
                <a:latin typeface="Kanit" pitchFamily="2" charset="-34"/>
                <a:cs typeface="Kanit" pitchFamily="2" charset="-34"/>
              </a:rPr>
              <a:t>สถาปัตยกรรมเครือข่ายแบบไคลเอนต์เซิร์ฟเวอร์ </a:t>
            </a:r>
          </a:p>
        </p:txBody>
      </p:sp>
      <p:pic>
        <p:nvPicPr>
          <p:cNvPr id="5" name="Picture 2" descr="http://elearning.psru.ac.th/courses/63/Ch_7/7-3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10" t="7473" r="20320" b="30140"/>
          <a:stretch/>
        </p:blipFill>
        <p:spPr bwMode="auto">
          <a:xfrm>
            <a:off x="1162787" y="2133807"/>
            <a:ext cx="9866427" cy="4197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533368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th-TH" sz="4000" dirty="0">
                <a:latin typeface="Kanit" pitchFamily="2" charset="-34"/>
                <a:cs typeface="Kanit" pitchFamily="2" charset="-34"/>
              </a:rPr>
              <a:t>สถาปัตยกรรมเครือข่ายแบบไคลเอนต์เซิร์ฟเวอร์ </a:t>
            </a:r>
            <a:r>
              <a:rPr lang="th-TH" sz="4000" dirty="0" smtClean="0">
                <a:latin typeface="Kanit" pitchFamily="2" charset="-34"/>
                <a:cs typeface="Kanit" pitchFamily="2" charset="-34"/>
              </a:rPr>
              <a:t>(ต่อ)</a:t>
            </a:r>
            <a:endParaRPr lang="th-TH" sz="4000" dirty="0">
              <a:latin typeface="Kanit" pitchFamily="2" charset="-34"/>
              <a:cs typeface="Kanit" pitchFamily="2" charset="-34"/>
            </a:endParaRPr>
          </a:p>
        </p:txBody>
      </p:sp>
      <p:sp>
        <p:nvSpPr>
          <p:cNvPr id="4" name="Text Box 5"/>
          <p:cNvSpPr txBox="1">
            <a:spLocks noChangeArrowheads="1"/>
          </p:cNvSpPr>
          <p:nvPr/>
        </p:nvSpPr>
        <p:spPr bwMode="auto">
          <a:xfrm>
            <a:off x="2002484" y="1940783"/>
            <a:ext cx="7993063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457200" indent="-457200" algn="ctr">
              <a:spcBef>
                <a:spcPct val="50000"/>
              </a:spcBef>
            </a:pPr>
            <a:r>
              <a:rPr lang="th-TH" sz="2800" b="1" i="1" dirty="0">
                <a:solidFill>
                  <a:srgbClr val="FF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สถาปัตยกรรมเครือข่ายแบบไคลเอนต์เซิร์ฟเวอร์ </a:t>
            </a:r>
            <a:r>
              <a:rPr lang="en-US" sz="2800" b="1" i="1" dirty="0">
                <a:solidFill>
                  <a:srgbClr val="FF0000"/>
                </a:solidFill>
                <a:latin typeface="TH SarabunPSK" panose="020B0500040200020003" pitchFamily="34" charset="-34"/>
              </a:rPr>
              <a:t>(Client-Server)</a:t>
            </a:r>
          </a:p>
        </p:txBody>
      </p:sp>
      <p:pic>
        <p:nvPicPr>
          <p:cNvPr id="6" name="Picture 6" descr="7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34871" y="2561636"/>
            <a:ext cx="7632848" cy="4146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13343095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th-TH" sz="4000" dirty="0">
                <a:latin typeface="Kanit" pitchFamily="2" charset="-34"/>
                <a:cs typeface="Kanit" pitchFamily="2" charset="-34"/>
              </a:rPr>
              <a:t>สถาปัตยกรรมเครือข่ายแบบไคลเอนต์เซิร์ฟเวอร์ </a:t>
            </a:r>
            <a:r>
              <a:rPr lang="th-TH" sz="4000" dirty="0" smtClean="0">
                <a:latin typeface="Kanit" pitchFamily="2" charset="-34"/>
                <a:cs typeface="Kanit" pitchFamily="2" charset="-34"/>
              </a:rPr>
              <a:t>(ต่อ)</a:t>
            </a:r>
            <a:endParaRPr lang="th-TH" sz="4000" dirty="0">
              <a:latin typeface="Kanit" pitchFamily="2" charset="-34"/>
              <a:cs typeface="Kanit" pitchFamily="2" charset="-34"/>
            </a:endParaRPr>
          </a:p>
        </p:txBody>
      </p:sp>
      <p:pic>
        <p:nvPicPr>
          <p:cNvPr id="5" name="Picture 6" descr="7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87317" y="2110973"/>
            <a:ext cx="8093869" cy="36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1871633" y="6024382"/>
            <a:ext cx="7993063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457200" indent="-457200" algn="ctr">
              <a:spcBef>
                <a:spcPct val="50000"/>
              </a:spcBef>
            </a:pPr>
            <a:r>
              <a:rPr lang="en-US" i="1" dirty="0" smtClean="0">
                <a:solidFill>
                  <a:srgbClr val="000099"/>
                </a:solidFill>
                <a:latin typeface="Kanit" pitchFamily="2" charset="-34"/>
                <a:cs typeface="Kanit" pitchFamily="2" charset="-34"/>
              </a:rPr>
              <a:t>Tree-Tiered Client-Server</a:t>
            </a:r>
            <a:endParaRPr lang="en-US" i="1" dirty="0">
              <a:solidFill>
                <a:srgbClr val="000099"/>
              </a:solidFill>
              <a:latin typeface="Kanit" pitchFamily="2" charset="-34"/>
              <a:cs typeface="Kanit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3462864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th-TH" sz="4000" dirty="0">
                <a:latin typeface="Kanit" pitchFamily="2" charset="-34"/>
                <a:cs typeface="Kanit" pitchFamily="2" charset="-34"/>
              </a:rPr>
              <a:t>สถาปัตยกรรมเครือข่ายแบบไคลเอนต์เซิร์ฟเวอร์ </a:t>
            </a:r>
            <a:r>
              <a:rPr lang="th-TH" sz="4000" dirty="0" smtClean="0">
                <a:latin typeface="Kanit" pitchFamily="2" charset="-34"/>
                <a:cs typeface="Kanit" pitchFamily="2" charset="-34"/>
              </a:rPr>
              <a:t>(ต่อ)</a:t>
            </a:r>
            <a:endParaRPr lang="th-TH" sz="4000" dirty="0">
              <a:latin typeface="Kanit" pitchFamily="2" charset="-34"/>
              <a:cs typeface="Kanit" pitchFamily="2" charset="-34"/>
            </a:endParaRPr>
          </a:p>
        </p:txBody>
      </p:sp>
      <p:pic>
        <p:nvPicPr>
          <p:cNvPr id="3" name="Picture 2" descr="à¸à¸¥à¸à¸²à¸£à¸à¹à¸à¸«à¸²à¸£à¸¹à¸à¸ à¸²à¸à¸ªà¸³à¸«à¸£à¸±à¸ n tiered client server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876"/>
          <a:stretch/>
        </p:blipFill>
        <p:spPr bwMode="auto">
          <a:xfrm>
            <a:off x="1417689" y="2166394"/>
            <a:ext cx="9356621" cy="3015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 Box 5"/>
          <p:cNvSpPr txBox="1">
            <a:spLocks noChangeArrowheads="1"/>
          </p:cNvSpPr>
          <p:nvPr/>
        </p:nvSpPr>
        <p:spPr bwMode="auto">
          <a:xfrm>
            <a:off x="2099467" y="5410361"/>
            <a:ext cx="7993063" cy="11695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457200" indent="-457200" algn="ctr">
              <a:spcBef>
                <a:spcPct val="50000"/>
              </a:spcBef>
            </a:pPr>
            <a:r>
              <a:rPr lang="en-US" i="1" dirty="0">
                <a:solidFill>
                  <a:srgbClr val="000099"/>
                </a:solidFill>
                <a:latin typeface="Kanit" pitchFamily="2" charset="-34"/>
                <a:cs typeface="Kanit" pitchFamily="2" charset="-34"/>
              </a:rPr>
              <a:t>n</a:t>
            </a:r>
            <a:r>
              <a:rPr lang="en-US" i="1" dirty="0" smtClean="0">
                <a:solidFill>
                  <a:srgbClr val="000099"/>
                </a:solidFill>
                <a:latin typeface="Kanit" pitchFamily="2" charset="-34"/>
                <a:cs typeface="Kanit" pitchFamily="2" charset="-34"/>
              </a:rPr>
              <a:t>-Tiered Client-Server</a:t>
            </a:r>
          </a:p>
          <a:p>
            <a:pPr marL="457200" indent="-457200" algn="ctr">
              <a:spcBef>
                <a:spcPct val="50000"/>
              </a:spcBef>
            </a:pPr>
            <a:r>
              <a:rPr lang="en-US" dirty="0" smtClean="0">
                <a:solidFill>
                  <a:srgbClr val="000099"/>
                </a:solidFill>
                <a:latin typeface="Kanit" pitchFamily="2" charset="-34"/>
                <a:cs typeface="Kanit" pitchFamily="2" charset="-34"/>
              </a:rPr>
              <a:t>**</a:t>
            </a:r>
            <a:r>
              <a:rPr lang="th-TH" dirty="0" smtClean="0">
                <a:solidFill>
                  <a:srgbClr val="000099"/>
                </a:solidFill>
                <a:latin typeface="Kanit" pitchFamily="2" charset="-34"/>
                <a:cs typeface="Kanit" pitchFamily="2" charset="-34"/>
              </a:rPr>
              <a:t>เป็นที่นิยมในปัจจุบัน</a:t>
            </a:r>
            <a:endParaRPr lang="en-US" dirty="0">
              <a:solidFill>
                <a:srgbClr val="000099"/>
              </a:solidFill>
              <a:latin typeface="Kanit" pitchFamily="2" charset="-34"/>
              <a:cs typeface="Kanit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96630415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th-TH" sz="4000" dirty="0">
                <a:latin typeface="Kanit" pitchFamily="2" charset="-34"/>
                <a:cs typeface="Kanit" pitchFamily="2" charset="-34"/>
              </a:rPr>
              <a:t>การวางแผนด้านความปลอดภัยให้กับ</a:t>
            </a:r>
            <a:r>
              <a:rPr lang="th-TH" sz="4000" dirty="0" smtClean="0">
                <a:latin typeface="Kanit" pitchFamily="2" charset="-34"/>
                <a:cs typeface="Kanit" pitchFamily="2" charset="-34"/>
              </a:rPr>
              <a:t>ระบบ</a:t>
            </a:r>
            <a:endParaRPr lang="th-TH" sz="4000" dirty="0">
              <a:latin typeface="Kanit" pitchFamily="2" charset="-34"/>
              <a:cs typeface="Kanit" pitchFamily="2" charset="-34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281304" y="1972429"/>
            <a:ext cx="7921625" cy="45627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150000"/>
              </a:lnSpc>
              <a:buFont typeface="Arial" pitchFamily="34" charset="0"/>
              <a:buChar char="•"/>
            </a:pPr>
            <a:r>
              <a:rPr lang="th-TH" dirty="0">
                <a:latin typeface="Kanit" pitchFamily="2" charset="-34"/>
                <a:cs typeface="Kanit" pitchFamily="2" charset="-34"/>
              </a:rPr>
              <a:t>ความปลอดภัยด้านภายนอก</a:t>
            </a:r>
          </a:p>
          <a:p>
            <a:pPr marL="571500" indent="-571500">
              <a:lnSpc>
                <a:spcPct val="150000"/>
              </a:lnSpc>
              <a:buFont typeface="Arial" pitchFamily="34" charset="0"/>
              <a:buChar char="•"/>
            </a:pPr>
            <a:r>
              <a:rPr lang="th-TH" dirty="0">
                <a:latin typeface="Kanit" pitchFamily="2" charset="-34"/>
                <a:cs typeface="Kanit" pitchFamily="2" charset="-34"/>
              </a:rPr>
              <a:t>ความปลอดภัยด้านการปฏิบัติงาน</a:t>
            </a:r>
          </a:p>
          <a:p>
            <a:pPr marL="571500" indent="-571500">
              <a:lnSpc>
                <a:spcPct val="150000"/>
              </a:lnSpc>
              <a:buFont typeface="Arial" pitchFamily="34" charset="0"/>
              <a:buChar char="•"/>
            </a:pPr>
            <a:r>
              <a:rPr lang="th-TH" dirty="0">
                <a:latin typeface="Kanit" pitchFamily="2" charset="-34"/>
                <a:cs typeface="Kanit" pitchFamily="2" charset="-34"/>
              </a:rPr>
              <a:t>การตรวจตราเฝ้าระวัง</a:t>
            </a:r>
          </a:p>
          <a:p>
            <a:pPr marL="571500" indent="-571500">
              <a:lnSpc>
                <a:spcPct val="150000"/>
              </a:lnSpc>
              <a:buFont typeface="Arial" pitchFamily="34" charset="0"/>
              <a:buChar char="•"/>
            </a:pPr>
            <a:r>
              <a:rPr lang="th-TH" dirty="0" smtClean="0">
                <a:latin typeface="Kanit" pitchFamily="2" charset="-34"/>
                <a:cs typeface="Kanit" pitchFamily="2" charset="-34"/>
              </a:rPr>
              <a:t>การใช้รหัสผ่านและระบบแสดงตัวตน</a:t>
            </a:r>
          </a:p>
          <a:p>
            <a:pPr marL="571500" indent="-571500">
              <a:lnSpc>
                <a:spcPct val="150000"/>
              </a:lnSpc>
              <a:buFont typeface="Arial" pitchFamily="34" charset="0"/>
              <a:buChar char="•"/>
            </a:pPr>
            <a:r>
              <a:rPr lang="th-TH" dirty="0" smtClean="0">
                <a:latin typeface="Kanit" pitchFamily="2" charset="-34"/>
                <a:cs typeface="Kanit" pitchFamily="2" charset="-34"/>
              </a:rPr>
              <a:t>การตรวจสอบ</a:t>
            </a:r>
          </a:p>
          <a:p>
            <a:pPr marL="571500" indent="-571500">
              <a:lnSpc>
                <a:spcPct val="150000"/>
              </a:lnSpc>
              <a:buFont typeface="Arial" pitchFamily="34" charset="0"/>
              <a:buChar char="•"/>
            </a:pPr>
            <a:r>
              <a:rPr lang="th-TH" dirty="0" smtClean="0">
                <a:latin typeface="Kanit" pitchFamily="2" charset="-34"/>
                <a:cs typeface="Kanit" pitchFamily="2" charset="-34"/>
              </a:rPr>
              <a:t>การกำหนดสิทธิ์ในการเข้าถึง</a:t>
            </a:r>
          </a:p>
          <a:p>
            <a:pPr marL="571500" indent="-571500">
              <a:lnSpc>
                <a:spcPct val="150000"/>
              </a:lnSpc>
              <a:buFont typeface="Arial" pitchFamily="34" charset="0"/>
              <a:buChar char="•"/>
            </a:pPr>
            <a:r>
              <a:rPr lang="th-TH" dirty="0" smtClean="0">
                <a:latin typeface="Kanit" pitchFamily="2" charset="-34"/>
                <a:cs typeface="Kanit" pitchFamily="2" charset="-34"/>
              </a:rPr>
              <a:t>การป้องกันโปรแกรมประสงค์ร้าย</a:t>
            </a:r>
            <a:endParaRPr lang="th-TH" dirty="0">
              <a:latin typeface="Kanit" pitchFamily="2" charset="-34"/>
              <a:cs typeface="Kanit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26717252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th-TH" sz="4000" dirty="0">
                <a:latin typeface="Kanit" pitchFamily="2" charset="-34"/>
                <a:cs typeface="Kanit" pitchFamily="2" charset="-34"/>
              </a:rPr>
              <a:t>การกำหนดข้อมูลจำเพาะให้กับฮาร์ดแวร์และซอฟต์แวร์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445108" y="2188452"/>
          <a:ext cx="11289692" cy="39928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7700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30331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30331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00288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2203171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2400" b="1" dirty="0" smtClean="0">
                        <a:latin typeface="Kanit" pitchFamily="2" charset="-34"/>
                        <a:cs typeface="Kanit" pitchFamily="2" charset="-34"/>
                      </a:endParaRPr>
                    </a:p>
                    <a:p>
                      <a:pPr algn="ctr"/>
                      <a:r>
                        <a:rPr lang="th-TH" sz="2400" b="1" dirty="0" smtClean="0">
                          <a:latin typeface="Kanit" pitchFamily="2" charset="-34"/>
                          <a:cs typeface="Kanit" pitchFamily="2" charset="-34"/>
                        </a:rPr>
                        <a:t>รายการ</a:t>
                      </a:r>
                      <a:endParaRPr lang="en-US" sz="2400" b="1" dirty="0">
                        <a:latin typeface="Kanit" pitchFamily="2" charset="-34"/>
                        <a:cs typeface="Kanit" pitchFamily="2" charset="-34"/>
                      </a:endParaRP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2400" b="1" dirty="0" smtClean="0">
                          <a:latin typeface="Kanit" pitchFamily="2" charset="-34"/>
                          <a:cs typeface="Kanit" pitchFamily="2" charset="-34"/>
                        </a:rPr>
                        <a:t>มาตรฐาน</a:t>
                      </a:r>
                      <a:endParaRPr lang="en-US" sz="2400" b="1" dirty="0" smtClean="0">
                        <a:latin typeface="Kanit" pitchFamily="2" charset="-34"/>
                        <a:cs typeface="Kanit" pitchFamily="2" charset="-34"/>
                      </a:endParaRPr>
                    </a:p>
                    <a:p>
                      <a:pPr algn="ctr"/>
                      <a:r>
                        <a:rPr lang="th-TH" sz="2400" b="1" dirty="0" smtClean="0">
                          <a:latin typeface="Kanit" pitchFamily="2" charset="-34"/>
                          <a:cs typeface="Kanit" pitchFamily="2" charset="-34"/>
                        </a:rPr>
                        <a:t>ไคลเอนต์</a:t>
                      </a:r>
                      <a:endParaRPr lang="en-US" sz="2400" b="1" dirty="0">
                        <a:latin typeface="Kanit" pitchFamily="2" charset="-34"/>
                        <a:cs typeface="Kanit" pitchFamily="2" charset="-34"/>
                      </a:endParaRP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2400" b="1" dirty="0" smtClean="0">
                          <a:latin typeface="Kanit" pitchFamily="2" charset="-34"/>
                          <a:cs typeface="Kanit" pitchFamily="2" charset="-34"/>
                        </a:rPr>
                        <a:t>มาตรฐานเว็บเซิร์ฟเวอร์</a:t>
                      </a:r>
                      <a:endParaRPr lang="en-US" sz="2400" b="1" dirty="0">
                        <a:latin typeface="Kanit" pitchFamily="2" charset="-34"/>
                        <a:cs typeface="Kanit" pitchFamily="2" charset="-34"/>
                      </a:endParaRP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2400" b="1" dirty="0" smtClean="0">
                          <a:latin typeface="Kanit" pitchFamily="2" charset="-34"/>
                          <a:cs typeface="Kanit" pitchFamily="2" charset="-34"/>
                        </a:rPr>
                        <a:t>มาตรฐาน</a:t>
                      </a:r>
                      <a:endParaRPr lang="en-US" sz="2400" b="1" dirty="0" smtClean="0">
                        <a:latin typeface="Kanit" pitchFamily="2" charset="-34"/>
                        <a:cs typeface="Kanit" pitchFamily="2" charset="-34"/>
                      </a:endParaRPr>
                    </a:p>
                    <a:p>
                      <a:pPr algn="ctr"/>
                      <a:r>
                        <a:rPr lang="th-TH" sz="2400" b="1" dirty="0" smtClean="0">
                          <a:latin typeface="Kanit" pitchFamily="2" charset="-34"/>
                          <a:cs typeface="Kanit" pitchFamily="2" charset="-34"/>
                        </a:rPr>
                        <a:t>แอปพลิเคชันเซิร์ฟเวอร์</a:t>
                      </a:r>
                      <a:endParaRPr lang="en-US" sz="2400" b="1" dirty="0">
                        <a:latin typeface="Kanit" pitchFamily="2" charset="-34"/>
                        <a:cs typeface="Kanit" pitchFamily="2" charset="-34"/>
                      </a:endParaRP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h-TH" sz="2400" b="1" dirty="0" smtClean="0">
                          <a:latin typeface="Kanit" pitchFamily="2" charset="-34"/>
                          <a:cs typeface="Kanit" pitchFamily="2" charset="-34"/>
                        </a:rPr>
                        <a:t>มาตรฐาน</a:t>
                      </a:r>
                      <a:endParaRPr lang="en-US" sz="2400" b="1" dirty="0" smtClean="0">
                        <a:latin typeface="Kanit" pitchFamily="2" charset="-34"/>
                        <a:cs typeface="Kanit" pitchFamily="2" charset="-34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h-TH" sz="2400" b="1" dirty="0" smtClean="0">
                          <a:latin typeface="Kanit" pitchFamily="2" charset="-34"/>
                          <a:cs typeface="Kanit" pitchFamily="2" charset="-34"/>
                        </a:rPr>
                        <a:t>ดาต้าเบสเซิร์ฟเวอร์</a:t>
                      </a:r>
                      <a:endParaRPr lang="en-US" sz="2400" b="1" dirty="0" smtClean="0">
                        <a:latin typeface="Kanit" pitchFamily="2" charset="-34"/>
                        <a:cs typeface="Kanit" pitchFamily="2" charset="-34"/>
                      </a:endParaRP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th-TH" sz="2000" dirty="0" smtClean="0">
                          <a:latin typeface="Kanit" pitchFamily="2" charset="-34"/>
                          <a:cs typeface="Kanit" pitchFamily="2" charset="-34"/>
                        </a:rPr>
                        <a:t>ระบบปฏิบัติการ</a:t>
                      </a:r>
                      <a:endParaRPr lang="en-US" sz="2000" dirty="0">
                        <a:latin typeface="Kanit" pitchFamily="2" charset="-34"/>
                        <a:cs typeface="Kanit" pitchFamily="2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Kanit" pitchFamily="2" charset="-34"/>
                          <a:cs typeface="Kanit" pitchFamily="2" charset="-34"/>
                        </a:rPr>
                        <a:t>Windows</a:t>
                      </a:r>
                    </a:p>
                    <a:p>
                      <a:r>
                        <a:rPr lang="en-US" sz="2000" dirty="0" smtClean="0">
                          <a:latin typeface="Kanit" pitchFamily="2" charset="-34"/>
                          <a:cs typeface="Kanit" pitchFamily="2" charset="-34"/>
                        </a:rPr>
                        <a:t>Mozilla</a:t>
                      </a:r>
                      <a:endParaRPr lang="en-US" sz="2000" dirty="0">
                        <a:latin typeface="Kanit" pitchFamily="2" charset="-34"/>
                        <a:cs typeface="Kanit" pitchFamily="2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Kanit" pitchFamily="2" charset="-34"/>
                          <a:cs typeface="Kanit" pitchFamily="2" charset="-34"/>
                        </a:rPr>
                        <a:t>Linux</a:t>
                      </a:r>
                      <a:endParaRPr lang="en-US" sz="2000" dirty="0">
                        <a:latin typeface="Kanit" pitchFamily="2" charset="-34"/>
                        <a:cs typeface="Kanit" pitchFamily="2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Kanit" pitchFamily="2" charset="-34"/>
                          <a:cs typeface="Kanit" pitchFamily="2" charset="-34"/>
                        </a:rPr>
                        <a:t>Linux</a:t>
                      </a:r>
                      <a:endParaRPr lang="en-US" sz="2000" dirty="0">
                        <a:latin typeface="Kanit" pitchFamily="2" charset="-34"/>
                        <a:cs typeface="Kanit" pitchFamily="2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Kanit" pitchFamily="2" charset="-34"/>
                          <a:cs typeface="Kanit" pitchFamily="2" charset="-34"/>
                        </a:rPr>
                        <a:t>Linux</a:t>
                      </a:r>
                      <a:endParaRPr lang="en-US" sz="2000" dirty="0">
                        <a:latin typeface="Kanit" pitchFamily="2" charset="-34"/>
                        <a:cs typeface="Kanit" pitchFamily="2" charset="-3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th-TH" sz="2000" dirty="0" smtClean="0">
                          <a:latin typeface="Kanit" pitchFamily="2" charset="-34"/>
                          <a:cs typeface="Kanit" pitchFamily="2" charset="-34"/>
                        </a:rPr>
                        <a:t>ซอฟต์แวร์พิเศษ</a:t>
                      </a:r>
                      <a:endParaRPr lang="en-US" sz="2000" dirty="0">
                        <a:latin typeface="Kanit" pitchFamily="2" charset="-34"/>
                        <a:cs typeface="Kanit" pitchFamily="2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Kanit" pitchFamily="2" charset="-34"/>
                          <a:cs typeface="Kanit" pitchFamily="2" charset="-34"/>
                        </a:rPr>
                        <a:t>Real Audio</a:t>
                      </a:r>
                    </a:p>
                    <a:p>
                      <a:r>
                        <a:rPr lang="en-US" sz="2000" dirty="0" smtClean="0">
                          <a:latin typeface="Kanit" pitchFamily="2" charset="-34"/>
                          <a:cs typeface="Kanit" pitchFamily="2" charset="-34"/>
                        </a:rPr>
                        <a:t>Adobe Acrobat</a:t>
                      </a:r>
                      <a:endParaRPr lang="en-US" sz="2000" dirty="0">
                        <a:latin typeface="Kanit" pitchFamily="2" charset="-34"/>
                        <a:cs typeface="Kanit" pitchFamily="2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Kanit" pitchFamily="2" charset="-34"/>
                          <a:cs typeface="Kanit" pitchFamily="2" charset="-34"/>
                        </a:rPr>
                        <a:t>Apache</a:t>
                      </a:r>
                      <a:endParaRPr lang="en-US" sz="2000" dirty="0">
                        <a:latin typeface="Kanit" pitchFamily="2" charset="-34"/>
                        <a:cs typeface="Kanit" pitchFamily="2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Kanit" pitchFamily="2" charset="-34"/>
                          <a:cs typeface="Kanit" pitchFamily="2" charset="-34"/>
                        </a:rPr>
                        <a:t>Java</a:t>
                      </a:r>
                      <a:endParaRPr lang="en-US" sz="2000" dirty="0">
                        <a:latin typeface="Kanit" pitchFamily="2" charset="-34"/>
                        <a:cs typeface="Kanit" pitchFamily="2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Kanit" pitchFamily="2" charset="-34"/>
                          <a:cs typeface="Kanit" pitchFamily="2" charset="-34"/>
                        </a:rPr>
                        <a:t>Oracle</a:t>
                      </a:r>
                      <a:endParaRPr lang="en-US" sz="2000" dirty="0">
                        <a:latin typeface="Kanit" pitchFamily="2" charset="-34"/>
                        <a:cs typeface="Kanit" pitchFamily="2" charset="-3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th-TH" sz="2000" dirty="0" smtClean="0">
                          <a:latin typeface="Kanit" pitchFamily="2" charset="-34"/>
                          <a:cs typeface="Kanit" pitchFamily="2" charset="-34"/>
                        </a:rPr>
                        <a:t>ฮาร์ดแวร์</a:t>
                      </a:r>
                      <a:endParaRPr lang="en-US" sz="2000" dirty="0">
                        <a:latin typeface="Kanit" pitchFamily="2" charset="-34"/>
                        <a:cs typeface="Kanit" pitchFamily="2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Kanit" pitchFamily="2" charset="-34"/>
                          <a:cs typeface="Kanit" pitchFamily="2" charset="-34"/>
                        </a:rPr>
                        <a:t>500 GB HDD</a:t>
                      </a:r>
                    </a:p>
                    <a:p>
                      <a:r>
                        <a:rPr lang="en-US" sz="2000" dirty="0" smtClean="0">
                          <a:latin typeface="Kanit" pitchFamily="2" charset="-34"/>
                          <a:cs typeface="Kanit" pitchFamily="2" charset="-34"/>
                        </a:rPr>
                        <a:t>Core</a:t>
                      </a:r>
                      <a:r>
                        <a:rPr lang="en-US" sz="2000" baseline="0" dirty="0" smtClean="0">
                          <a:latin typeface="Kanit" pitchFamily="2" charset="-34"/>
                          <a:cs typeface="Kanit" pitchFamily="2" charset="-34"/>
                        </a:rPr>
                        <a:t> i3</a:t>
                      </a:r>
                    </a:p>
                    <a:p>
                      <a:r>
                        <a:rPr lang="en-US" sz="2000" baseline="0" dirty="0" smtClean="0">
                          <a:latin typeface="Kanit" pitchFamily="2" charset="-34"/>
                          <a:cs typeface="Kanit" pitchFamily="2" charset="-34"/>
                        </a:rPr>
                        <a:t>20-inch LCD</a:t>
                      </a:r>
                      <a:endParaRPr lang="en-US" sz="2000" dirty="0">
                        <a:latin typeface="Kanit" pitchFamily="2" charset="-34"/>
                        <a:cs typeface="Kanit" pitchFamily="2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Kanit" pitchFamily="2" charset="-34"/>
                          <a:cs typeface="Kanit" pitchFamily="2" charset="-34"/>
                        </a:rPr>
                        <a:t>1 TB HDD</a:t>
                      </a:r>
                    </a:p>
                    <a:p>
                      <a:r>
                        <a:rPr lang="en-US" sz="2000" dirty="0" smtClean="0">
                          <a:latin typeface="Kanit" pitchFamily="2" charset="-34"/>
                          <a:cs typeface="Kanit" pitchFamily="2" charset="-34"/>
                        </a:rPr>
                        <a:t>Dual-core Xeon</a:t>
                      </a:r>
                      <a:endParaRPr lang="en-US" sz="2000" dirty="0">
                        <a:latin typeface="Kanit" pitchFamily="2" charset="-34"/>
                        <a:cs typeface="Kanit" pitchFamily="2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Kanit" pitchFamily="2" charset="-34"/>
                          <a:cs typeface="Kanit" pitchFamily="2" charset="-34"/>
                        </a:rPr>
                        <a:t>1 TB HDD</a:t>
                      </a:r>
                    </a:p>
                    <a:p>
                      <a:r>
                        <a:rPr lang="en-US" sz="2000" dirty="0" smtClean="0">
                          <a:latin typeface="Kanit" pitchFamily="2" charset="-34"/>
                          <a:cs typeface="Kanit" pitchFamily="2" charset="-34"/>
                        </a:rPr>
                        <a:t>Quad-core Xeon</a:t>
                      </a:r>
                      <a:endParaRPr lang="en-US" sz="2000" dirty="0">
                        <a:latin typeface="Kanit" pitchFamily="2" charset="-34"/>
                        <a:cs typeface="Kanit" pitchFamily="2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Kanit" pitchFamily="2" charset="-34"/>
                          <a:cs typeface="Kanit" pitchFamily="2" charset="-34"/>
                        </a:rPr>
                        <a:t>2 TB HDD</a:t>
                      </a:r>
                    </a:p>
                    <a:p>
                      <a:r>
                        <a:rPr lang="en-US" sz="2000" dirty="0" smtClean="0">
                          <a:latin typeface="Kanit" pitchFamily="2" charset="-34"/>
                          <a:cs typeface="Kanit" pitchFamily="2" charset="-34"/>
                        </a:rPr>
                        <a:t>RAID</a:t>
                      </a:r>
                      <a:endParaRPr lang="en-US" sz="2000" dirty="0">
                        <a:latin typeface="Kanit" pitchFamily="2" charset="-34"/>
                        <a:cs typeface="Kanit" pitchFamily="2" charset="-3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th-TH" sz="2000" dirty="0" smtClean="0">
                          <a:latin typeface="Kanit" pitchFamily="2" charset="-34"/>
                          <a:cs typeface="Kanit" pitchFamily="2" charset="-34"/>
                        </a:rPr>
                        <a:t>เครือข่าย</a:t>
                      </a:r>
                      <a:endParaRPr lang="en-US" sz="2000" dirty="0">
                        <a:latin typeface="Kanit" pitchFamily="2" charset="-34"/>
                        <a:cs typeface="Kanit" pitchFamily="2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Kanit" pitchFamily="2" charset="-34"/>
                          <a:cs typeface="Kanit" pitchFamily="2" charset="-34"/>
                        </a:rPr>
                        <a:t>100 Mbps ADSL</a:t>
                      </a:r>
                      <a:endParaRPr lang="en-US" sz="2000" dirty="0">
                        <a:latin typeface="Kanit" pitchFamily="2" charset="-34"/>
                        <a:cs typeface="Kanit" pitchFamily="2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Kanit" pitchFamily="2" charset="-34"/>
                          <a:cs typeface="Kanit" pitchFamily="2" charset="-34"/>
                        </a:rPr>
                        <a:t>Dual 100 Mbps </a:t>
                      </a:r>
                      <a:endParaRPr lang="en-US" sz="2000" dirty="0">
                        <a:latin typeface="Kanit" pitchFamily="2" charset="-34"/>
                        <a:cs typeface="Kanit" pitchFamily="2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>
                          <a:latin typeface="Kanit" pitchFamily="2" charset="-34"/>
                          <a:cs typeface="Kanit" pitchFamily="2" charset="-34"/>
                        </a:rPr>
                        <a:t>Dual 100 Mbps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>
                          <a:latin typeface="Kanit" pitchFamily="2" charset="-34"/>
                          <a:cs typeface="Kanit" pitchFamily="2" charset="-34"/>
                        </a:rPr>
                        <a:t>Dual 100 Mbps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0059243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1401" y="764116"/>
            <a:ext cx="3403599" cy="1521884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Ex. Data Dictionary DFD level 0 </a:t>
            </a:r>
            <a:r>
              <a:rPr lang="th-TH" dirty="0" smtClean="0"/>
              <a:t>ของระบบจัดการร้านสะดวกซื้อ (กระแสข้อมูลสินค้า กระบวนการคำนวณเงินค่าสินค้า </a:t>
            </a:r>
            <a:endParaRPr lang="th-TH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4895" t="18519" r="43646" b="30370"/>
          <a:stretch/>
        </p:blipFill>
        <p:spPr>
          <a:xfrm>
            <a:off x="5444172" y="764116"/>
            <a:ext cx="5973127" cy="545888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33750" t="9365" r="31964" b="62003"/>
          <a:stretch/>
        </p:blipFill>
        <p:spPr>
          <a:xfrm>
            <a:off x="1041401" y="764116"/>
            <a:ext cx="4358824" cy="204753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24969" t="28824" r="45762" b="58498"/>
          <a:stretch/>
        </p:blipFill>
        <p:spPr>
          <a:xfrm>
            <a:off x="788303" y="3611151"/>
            <a:ext cx="4655869" cy="113447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655180" y="3611151"/>
            <a:ext cx="894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dirty="0" smtClean="0"/>
              <a:t>ข้อมูลลูกค้า</a:t>
            </a:r>
            <a:endParaRPr lang="th-TH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3362971" y="3286424"/>
            <a:ext cx="391886" cy="64945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4086970" y="1431235"/>
            <a:ext cx="358030" cy="4316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2345635" y="2997642"/>
            <a:ext cx="365760" cy="715617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0673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th-TH" sz="4000" dirty="0">
                <a:latin typeface="Kanit" pitchFamily="2" charset="-34"/>
                <a:cs typeface="Kanit" pitchFamily="2" charset="-34"/>
              </a:rPr>
              <a:t>การออกแบบฐานข้อมูล (</a:t>
            </a:r>
            <a:r>
              <a:rPr lang="en-US" sz="4000" dirty="0">
                <a:latin typeface="Kanit" pitchFamily="2" charset="-34"/>
                <a:cs typeface="Kanit" pitchFamily="2" charset="-34"/>
              </a:rPr>
              <a:t>Database Design)</a:t>
            </a:r>
          </a:p>
        </p:txBody>
      </p:sp>
      <p:pic>
        <p:nvPicPr>
          <p:cNvPr id="4" name="Picture 170" descr="à¸à¸¥à¸à¸²à¸£à¸à¹à¸à¸«à¸²à¸£à¸¹à¸à¸ à¸²à¸à¸ªà¸³à¸«à¸£à¸±à¸ e-r diagra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3207" y="2013492"/>
            <a:ext cx="6985586" cy="4576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182408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th-TH" sz="4000" dirty="0">
                <a:latin typeface="Kanit" pitchFamily="2" charset="-34"/>
                <a:cs typeface="Kanit" pitchFamily="2" charset="-34"/>
              </a:rPr>
              <a:t>การออกแบบฐานข้อมูล (</a:t>
            </a:r>
            <a:r>
              <a:rPr lang="en-US" sz="4000" dirty="0">
                <a:latin typeface="Kanit" pitchFamily="2" charset="-34"/>
                <a:cs typeface="Kanit" pitchFamily="2" charset="-34"/>
              </a:rPr>
              <a:t>Database Design)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259806" y="2246092"/>
            <a:ext cx="8065269" cy="3431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Font typeface="Arial" pitchFamily="34" charset="0"/>
              <a:buChar char="•"/>
            </a:pPr>
            <a:r>
              <a:rPr lang="th-TH" dirty="0" smtClean="0">
                <a:latin typeface="Kanit" pitchFamily="2" charset="-34"/>
                <a:cs typeface="Kanit" pitchFamily="2" charset="-34"/>
              </a:rPr>
              <a:t>นำ </a:t>
            </a:r>
            <a:r>
              <a:rPr lang="en-US" dirty="0" smtClean="0">
                <a:latin typeface="Kanit" pitchFamily="2" charset="-34"/>
                <a:cs typeface="Kanit" pitchFamily="2" charset="-34"/>
              </a:rPr>
              <a:t>ER-Diagram </a:t>
            </a:r>
            <a:r>
              <a:rPr lang="th-TH" dirty="0" smtClean="0">
                <a:latin typeface="Kanit" pitchFamily="2" charset="-34"/>
                <a:cs typeface="Kanit" pitchFamily="2" charset="-34"/>
              </a:rPr>
              <a:t>มาเขียนในรูปแบบของสคีมา</a:t>
            </a:r>
          </a:p>
          <a:p>
            <a:pPr marL="457200" indent="-457200">
              <a:lnSpc>
                <a:spcPct val="200000"/>
              </a:lnSpc>
              <a:buFont typeface="Arial" pitchFamily="34" charset="0"/>
              <a:buChar char="•"/>
            </a:pPr>
            <a:r>
              <a:rPr lang="th-TH" dirty="0" smtClean="0">
                <a:latin typeface="Kanit" pitchFamily="2" charset="-34"/>
                <a:cs typeface="Kanit" pitchFamily="2" charset="-34"/>
              </a:rPr>
              <a:t>กำหนดรูปแบบการจัดเก็บข้อมูลแต่ละแอททริบิวต์</a:t>
            </a:r>
          </a:p>
          <a:p>
            <a:pPr marL="457200" indent="-457200">
              <a:lnSpc>
                <a:spcPct val="200000"/>
              </a:lnSpc>
              <a:buFont typeface="Arial" pitchFamily="34" charset="0"/>
              <a:buChar char="•"/>
            </a:pPr>
            <a:r>
              <a:rPr lang="th-TH" dirty="0" smtClean="0">
                <a:latin typeface="Kanit" pitchFamily="2" charset="-34"/>
                <a:cs typeface="Kanit" pitchFamily="2" charset="-34"/>
              </a:rPr>
              <a:t>ออกแบบวิธีการเข้าถึงข้อมูล</a:t>
            </a:r>
          </a:p>
          <a:p>
            <a:pPr marL="457200" indent="-457200">
              <a:lnSpc>
                <a:spcPct val="200000"/>
              </a:lnSpc>
              <a:buFont typeface="Arial" pitchFamily="34" charset="0"/>
              <a:buChar char="•"/>
            </a:pPr>
            <a:r>
              <a:rPr lang="th-TH" dirty="0" smtClean="0">
                <a:latin typeface="Kanit" pitchFamily="2" charset="-34"/>
                <a:cs typeface="Kanit" pitchFamily="2" charset="-34"/>
              </a:rPr>
              <a:t>เลือกซอฟต์แวร์ </a:t>
            </a:r>
            <a:r>
              <a:rPr lang="en-US" dirty="0" smtClean="0">
                <a:latin typeface="Kanit" pitchFamily="2" charset="-34"/>
                <a:cs typeface="Kanit" pitchFamily="2" charset="-34"/>
              </a:rPr>
              <a:t>DBMS </a:t>
            </a:r>
            <a:r>
              <a:rPr lang="th-TH" dirty="0" smtClean="0">
                <a:latin typeface="Kanit" pitchFamily="2" charset="-34"/>
                <a:cs typeface="Kanit" pitchFamily="2" charset="-34"/>
              </a:rPr>
              <a:t>ที่จะใช้จัดการกับฐานข้อมูล</a:t>
            </a:r>
            <a:endParaRPr lang="th-TH" dirty="0">
              <a:latin typeface="Kanit" pitchFamily="2" charset="-34"/>
              <a:cs typeface="Kanit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29183628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th-TH" sz="4000" dirty="0">
                <a:latin typeface="Kanit" pitchFamily="2" charset="-34"/>
                <a:cs typeface="Kanit" pitchFamily="2" charset="-34"/>
              </a:rPr>
              <a:t>การออกแบบเอาต์พุต (</a:t>
            </a:r>
            <a:r>
              <a:rPr lang="en-US" sz="4000" dirty="0">
                <a:latin typeface="Kanit" pitchFamily="2" charset="-34"/>
                <a:cs typeface="Kanit" pitchFamily="2" charset="-34"/>
              </a:rPr>
              <a:t>Output Design</a:t>
            </a:r>
            <a:r>
              <a:rPr lang="en-US" sz="4000" dirty="0" smtClean="0">
                <a:latin typeface="Kanit" pitchFamily="2" charset="-34"/>
                <a:cs typeface="Kanit" pitchFamily="2" charset="-34"/>
              </a:rPr>
              <a:t>)</a:t>
            </a:r>
            <a:endParaRPr lang="th-TH" sz="4000" dirty="0">
              <a:latin typeface="Kanit" pitchFamily="2" charset="-34"/>
              <a:cs typeface="Kanit" pitchFamily="2" charset="-34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57201" y="2124829"/>
            <a:ext cx="11153608" cy="45627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thaiDist">
              <a:lnSpc>
                <a:spcPct val="150000"/>
              </a:lnSpc>
            </a:pPr>
            <a:r>
              <a:rPr lang="th-TH" dirty="0" smtClean="0">
                <a:latin typeface="Kanit" pitchFamily="2" charset="-34"/>
                <a:cs typeface="Kanit" pitchFamily="2" charset="-34"/>
              </a:rPr>
              <a:t>	การ</a:t>
            </a:r>
            <a:r>
              <a:rPr lang="th-TH" dirty="0">
                <a:latin typeface="Kanit" pitchFamily="2" charset="-34"/>
                <a:cs typeface="Kanit" pitchFamily="2" charset="-34"/>
              </a:rPr>
              <a:t>ออกแบบเอาต์พุต </a:t>
            </a:r>
            <a:r>
              <a:rPr lang="th-TH" b="1" dirty="0">
                <a:solidFill>
                  <a:srgbClr val="FF0000"/>
                </a:solidFill>
                <a:latin typeface="Kanit" pitchFamily="2" charset="-34"/>
                <a:cs typeface="Kanit" pitchFamily="2" charset="-34"/>
              </a:rPr>
              <a:t>ควรดำเนินการก่อนการออกแบบอินพุต </a:t>
            </a:r>
            <a:r>
              <a:rPr lang="th-TH" dirty="0">
                <a:latin typeface="Kanit" pitchFamily="2" charset="-34"/>
                <a:cs typeface="Kanit" pitchFamily="2" charset="-34"/>
              </a:rPr>
              <a:t>เนื่องจาก รูปแบบรายงานที่ได้จากการออกแบบนั้น จะทำให้ทราบถึงข้อมูลที่จำเป็นต่อการ</a:t>
            </a:r>
            <a:r>
              <a:rPr lang="th-TH" dirty="0" smtClean="0">
                <a:latin typeface="Kanit" pitchFamily="2" charset="-34"/>
                <a:cs typeface="Kanit" pitchFamily="2" charset="-34"/>
              </a:rPr>
              <a:t>อินพุต</a:t>
            </a:r>
          </a:p>
          <a:p>
            <a:pPr algn="thaiDist">
              <a:lnSpc>
                <a:spcPct val="150000"/>
              </a:lnSpc>
            </a:pPr>
            <a:r>
              <a:rPr lang="th-TH" dirty="0">
                <a:latin typeface="Kanit" pitchFamily="2" charset="-34"/>
                <a:cs typeface="Kanit" pitchFamily="2" charset="-34"/>
              </a:rPr>
              <a:t>	การออกแบบเอาต์พุต </a:t>
            </a:r>
            <a:r>
              <a:rPr lang="th-TH" b="1" dirty="0" smtClean="0">
                <a:solidFill>
                  <a:srgbClr val="FF0000"/>
                </a:solidFill>
                <a:latin typeface="Kanit" pitchFamily="2" charset="-34"/>
                <a:cs typeface="Kanit" pitchFamily="2" charset="-34"/>
              </a:rPr>
              <a:t>จะต้อง</a:t>
            </a:r>
            <a:r>
              <a:rPr lang="th-TH" b="1" dirty="0">
                <a:solidFill>
                  <a:srgbClr val="FF0000"/>
                </a:solidFill>
                <a:latin typeface="Kanit" pitchFamily="2" charset="-34"/>
                <a:cs typeface="Kanit" pitchFamily="2" charset="-34"/>
              </a:rPr>
              <a:t>สัมพันธ์กับพจนานุกรมข้อมูล</a:t>
            </a:r>
            <a:r>
              <a:rPr lang="th-TH" dirty="0">
                <a:latin typeface="Kanit" pitchFamily="2" charset="-34"/>
                <a:cs typeface="Kanit" pitchFamily="2" charset="-34"/>
              </a:rPr>
              <a:t>ที่บอกประเภทของข้อมูล ขนาดความกว้างข้อมูล สิ่งเหล่านี้ทำให้ทราบว่าข้อมูลที่นำเสนอลงในรายงานนั้นเป็นค่าตัวเลข หรือตัวอักษร และต้องใช้จำนวนคอลัมน์</a:t>
            </a:r>
            <a:r>
              <a:rPr lang="th-TH" dirty="0" smtClean="0">
                <a:latin typeface="Kanit" pitchFamily="2" charset="-34"/>
                <a:cs typeface="Kanit" pitchFamily="2" charset="-34"/>
              </a:rPr>
              <a:t>เท่าไร	</a:t>
            </a:r>
          </a:p>
        </p:txBody>
      </p:sp>
    </p:spTree>
    <p:extLst>
      <p:ext uri="{BB962C8B-B14F-4D97-AF65-F5344CB8AC3E}">
        <p14:creationId xmlns:p14="http://schemas.microsoft.com/office/powerpoint/2010/main" val="277161855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th-TH" sz="4000" dirty="0">
                <a:latin typeface="Kanit" pitchFamily="2" charset="-34"/>
                <a:cs typeface="Kanit" pitchFamily="2" charset="-34"/>
              </a:rPr>
              <a:t>การออกแบบเอาต์พุต (</a:t>
            </a:r>
            <a:r>
              <a:rPr lang="en-US" sz="4000" dirty="0">
                <a:latin typeface="Kanit" pitchFamily="2" charset="-34"/>
                <a:cs typeface="Kanit" pitchFamily="2" charset="-34"/>
              </a:rPr>
              <a:t>Output Design</a:t>
            </a:r>
            <a:r>
              <a:rPr lang="en-US" sz="4000" dirty="0" smtClean="0">
                <a:latin typeface="Kanit" pitchFamily="2" charset="-34"/>
                <a:cs typeface="Kanit" pitchFamily="2" charset="-34"/>
              </a:rPr>
              <a:t>)</a:t>
            </a:r>
            <a:endParaRPr lang="th-TH" sz="4000" dirty="0">
              <a:latin typeface="Kanit" pitchFamily="2" charset="-34"/>
              <a:cs typeface="Kanit" pitchFamily="2" charset="-34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81192" y="2393536"/>
            <a:ext cx="11029616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thaiDist">
              <a:lnSpc>
                <a:spcPct val="150000"/>
              </a:lnSpc>
            </a:pPr>
            <a:r>
              <a:rPr lang="th-TH" dirty="0" smtClean="0">
                <a:latin typeface="Kanit" pitchFamily="2" charset="-34"/>
                <a:cs typeface="Kanit" pitchFamily="2" charset="-34"/>
              </a:rPr>
              <a:t>	การ</a:t>
            </a:r>
            <a:r>
              <a:rPr lang="th-TH" dirty="0">
                <a:latin typeface="Kanit" pitchFamily="2" charset="-34"/>
                <a:cs typeface="Kanit" pitchFamily="2" charset="-34"/>
              </a:rPr>
              <a:t>ออกแบบเอาต์พุตควรเริ่มด้วยการเขียนลงในแบบฟอร์มที่เรียกว่า </a:t>
            </a:r>
            <a:r>
              <a:rPr lang="en-US" dirty="0">
                <a:solidFill>
                  <a:srgbClr val="FF0000"/>
                </a:solidFill>
                <a:latin typeface="Kanit" pitchFamily="2" charset="-34"/>
                <a:cs typeface="Kanit" pitchFamily="2" charset="-34"/>
              </a:rPr>
              <a:t>Report Layout Form </a:t>
            </a:r>
            <a:r>
              <a:rPr lang="th-TH" dirty="0">
                <a:latin typeface="Kanit" pitchFamily="2" charset="-34"/>
                <a:cs typeface="Kanit" pitchFamily="2" charset="-34"/>
              </a:rPr>
              <a:t>โดยฟอร์มดังกล่าวทำให้ทราบถึงรายละเอียดข้อมูลในรายงาน ข้อมูลอยู่ในตำแหน่งที่เหมาะสม</a:t>
            </a:r>
            <a:r>
              <a:rPr lang="th-TH" dirty="0" smtClean="0">
                <a:latin typeface="Kanit" pitchFamily="2" charset="-34"/>
                <a:cs typeface="Kanit" pitchFamily="2" charset="-34"/>
              </a:rPr>
              <a:t>หรือไม่</a:t>
            </a:r>
            <a:endParaRPr lang="th-TH" dirty="0">
              <a:latin typeface="Kanit" pitchFamily="2" charset="-34"/>
              <a:cs typeface="Kanit" pitchFamily="2" charset="-34"/>
            </a:endParaRPr>
          </a:p>
          <a:p>
            <a:pPr algn="thaiDist">
              <a:lnSpc>
                <a:spcPct val="150000"/>
              </a:lnSpc>
            </a:pPr>
            <a:r>
              <a:rPr lang="th-TH" dirty="0">
                <a:latin typeface="Kanit" pitchFamily="2" charset="-34"/>
                <a:cs typeface="Kanit" pitchFamily="2" charset="-34"/>
              </a:rPr>
              <a:t>	</a:t>
            </a:r>
            <a:r>
              <a:rPr lang="th-TH" dirty="0" smtClean="0">
                <a:latin typeface="Kanit" pitchFamily="2" charset="-34"/>
                <a:cs typeface="Kanit" pitchFamily="2" charset="-34"/>
              </a:rPr>
              <a:t>โดยทั่วไป</a:t>
            </a:r>
            <a:r>
              <a:rPr lang="th-TH" dirty="0">
                <a:latin typeface="Kanit" pitchFamily="2" charset="-34"/>
                <a:cs typeface="Kanit" pitchFamily="2" charset="-34"/>
              </a:rPr>
              <a:t>รายละเอียดของข้อมูลนั้น </a:t>
            </a:r>
            <a:r>
              <a:rPr lang="th-TH" u="sng" dirty="0">
                <a:solidFill>
                  <a:srgbClr val="FF0000"/>
                </a:solidFill>
                <a:latin typeface="Kanit" pitchFamily="2" charset="-34"/>
                <a:cs typeface="Kanit" pitchFamily="2" charset="-34"/>
              </a:rPr>
              <a:t>อาจจะใช้อักษร </a:t>
            </a:r>
            <a:r>
              <a:rPr lang="en-US" u="sng" dirty="0" smtClean="0">
                <a:solidFill>
                  <a:srgbClr val="FF0000"/>
                </a:solidFill>
                <a:latin typeface="Kanit" pitchFamily="2" charset="-34"/>
                <a:cs typeface="Kanit" pitchFamily="2" charset="-34"/>
              </a:rPr>
              <a:t>X</a:t>
            </a:r>
            <a:r>
              <a:rPr lang="th-TH" u="sng" dirty="0" smtClean="0">
                <a:solidFill>
                  <a:srgbClr val="FF0000"/>
                </a:solidFill>
                <a:latin typeface="Kanit" pitchFamily="2" charset="-34"/>
                <a:cs typeface="Kanit" pitchFamily="2" charset="-34"/>
              </a:rPr>
              <a:t> แทน</a:t>
            </a:r>
            <a:r>
              <a:rPr lang="th-TH" u="sng" dirty="0">
                <a:solidFill>
                  <a:srgbClr val="FF0000"/>
                </a:solidFill>
                <a:latin typeface="Kanit" pitchFamily="2" charset="-34"/>
                <a:cs typeface="Kanit" pitchFamily="2" charset="-34"/>
              </a:rPr>
              <a:t>ข้อมูลชนิดตัวอักษร และ ใช้เลข 9 แทนข้อมูลชนิดตัวเลข</a:t>
            </a:r>
          </a:p>
        </p:txBody>
      </p:sp>
    </p:spTree>
    <p:extLst>
      <p:ext uri="{BB962C8B-B14F-4D97-AF65-F5344CB8AC3E}">
        <p14:creationId xmlns:p14="http://schemas.microsoft.com/office/powerpoint/2010/main" val="316538117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th-TH" sz="4000" dirty="0">
                <a:latin typeface="Kanit" pitchFamily="2" charset="-34"/>
                <a:cs typeface="Kanit" pitchFamily="2" charset="-34"/>
              </a:rPr>
              <a:t>การออกแบบเอาต์พุต (</a:t>
            </a:r>
            <a:r>
              <a:rPr lang="en-US" sz="4000" dirty="0">
                <a:latin typeface="Kanit" pitchFamily="2" charset="-34"/>
                <a:cs typeface="Kanit" pitchFamily="2" charset="-34"/>
              </a:rPr>
              <a:t>Output Design</a:t>
            </a:r>
            <a:r>
              <a:rPr lang="en-US" sz="4000" dirty="0" smtClean="0">
                <a:latin typeface="Kanit" pitchFamily="2" charset="-34"/>
                <a:cs typeface="Kanit" pitchFamily="2" charset="-34"/>
              </a:rPr>
              <a:t>)</a:t>
            </a:r>
            <a:endParaRPr lang="th-TH" sz="4000" dirty="0">
              <a:latin typeface="Kanit" pitchFamily="2" charset="-34"/>
              <a:cs typeface="Kanit" pitchFamily="2" charset="-34"/>
            </a:endParaRPr>
          </a:p>
        </p:txBody>
      </p:sp>
      <p:pic>
        <p:nvPicPr>
          <p:cNvPr id="4" name="Picture 5" descr="\\Fec-1431-zahuk\NEW FOLDER (\1.jpg"/>
          <p:cNvPicPr>
            <a:picLocks noChangeAspect="1" noChangeArrowheads="1"/>
          </p:cNvPicPr>
          <p:nvPr/>
        </p:nvPicPr>
        <p:blipFill>
          <a:blip r:embed="rId2">
            <a:lum bright="-18000" contras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8052" y="1879608"/>
            <a:ext cx="9475896" cy="4881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520888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th-TH" sz="4000" dirty="0">
                <a:latin typeface="Kanit" pitchFamily="2" charset="-34"/>
                <a:cs typeface="Kanit" pitchFamily="2" charset="-34"/>
              </a:rPr>
              <a:t>การออกแบบเอาต์พุต (</a:t>
            </a:r>
            <a:r>
              <a:rPr lang="en-US" sz="4000" dirty="0">
                <a:latin typeface="Kanit" pitchFamily="2" charset="-34"/>
                <a:cs typeface="Kanit" pitchFamily="2" charset="-34"/>
              </a:rPr>
              <a:t>Output Design</a:t>
            </a:r>
            <a:r>
              <a:rPr lang="en-US" sz="4000" dirty="0" smtClean="0">
                <a:latin typeface="Kanit" pitchFamily="2" charset="-34"/>
                <a:cs typeface="Kanit" pitchFamily="2" charset="-34"/>
              </a:rPr>
              <a:t>)</a:t>
            </a:r>
            <a:endParaRPr lang="th-TH" sz="4000" dirty="0">
              <a:latin typeface="Kanit" pitchFamily="2" charset="-34"/>
              <a:cs typeface="Kanit" pitchFamily="2" charset="-34"/>
            </a:endParaRPr>
          </a:p>
        </p:txBody>
      </p:sp>
      <p:pic>
        <p:nvPicPr>
          <p:cNvPr id="3" name="Picture 5" descr="F:\pic\Crystalreport.bmp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88591" y="2082494"/>
            <a:ext cx="10414817" cy="4581543"/>
          </a:xfrm>
          <a:noFill/>
        </p:spPr>
      </p:pic>
    </p:spTree>
    <p:extLst>
      <p:ext uri="{BB962C8B-B14F-4D97-AF65-F5344CB8AC3E}">
        <p14:creationId xmlns:p14="http://schemas.microsoft.com/office/powerpoint/2010/main" val="73318803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th-TH" sz="4000" dirty="0">
                <a:latin typeface="Kanit" pitchFamily="2" charset="-34"/>
                <a:cs typeface="Kanit" pitchFamily="2" charset="-34"/>
              </a:rPr>
              <a:t>ชนิดของเอาต์พุต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37855" y="2180496"/>
            <a:ext cx="10072952" cy="3678303"/>
          </a:xfrm>
        </p:spPr>
        <p:txBody>
          <a:bodyPr>
            <a:norm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th-TH" sz="3200" dirty="0">
                <a:solidFill>
                  <a:schemeClr val="tx1"/>
                </a:solidFill>
                <a:latin typeface="Kanit" pitchFamily="2" charset="-34"/>
                <a:cs typeface="Kanit" pitchFamily="2" charset="-34"/>
              </a:rPr>
              <a:t>รายงาน (</a:t>
            </a:r>
            <a:r>
              <a:rPr lang="en-US" sz="3200" dirty="0">
                <a:solidFill>
                  <a:schemeClr val="tx1"/>
                </a:solidFill>
                <a:latin typeface="Kanit" pitchFamily="2" charset="-34"/>
                <a:cs typeface="Kanit" pitchFamily="2" charset="-34"/>
              </a:rPr>
              <a:t>Report)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th-TH" sz="3200" dirty="0">
                <a:solidFill>
                  <a:schemeClr val="tx1"/>
                </a:solidFill>
                <a:latin typeface="Kanit" pitchFamily="2" charset="-34"/>
                <a:cs typeface="Kanit" pitchFamily="2" charset="-34"/>
              </a:rPr>
              <a:t>เอกสาร (</a:t>
            </a:r>
            <a:r>
              <a:rPr lang="en-US" sz="3200" dirty="0">
                <a:solidFill>
                  <a:schemeClr val="tx1"/>
                </a:solidFill>
                <a:latin typeface="Kanit" pitchFamily="2" charset="-34"/>
                <a:cs typeface="Kanit" pitchFamily="2" charset="-34"/>
              </a:rPr>
              <a:t>Document)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th-TH" sz="3200" dirty="0">
                <a:solidFill>
                  <a:schemeClr val="tx1"/>
                </a:solidFill>
                <a:latin typeface="Kanit" pitchFamily="2" charset="-34"/>
                <a:cs typeface="Kanit" pitchFamily="2" charset="-34"/>
              </a:rPr>
              <a:t>ข้อความ (</a:t>
            </a:r>
            <a:r>
              <a:rPr lang="en-US" sz="3200" dirty="0">
                <a:solidFill>
                  <a:schemeClr val="tx1"/>
                </a:solidFill>
                <a:latin typeface="Kanit" pitchFamily="2" charset="-34"/>
                <a:cs typeface="Kanit" pitchFamily="2" charset="-34"/>
              </a:rPr>
              <a:t>Message</a:t>
            </a:r>
            <a:r>
              <a:rPr lang="en-US" sz="3200" dirty="0" smtClean="0">
                <a:solidFill>
                  <a:schemeClr val="tx1"/>
                </a:solidFill>
                <a:latin typeface="Kanit" pitchFamily="2" charset="-34"/>
                <a:cs typeface="Kanit" pitchFamily="2" charset="-34"/>
              </a:rPr>
              <a:t>)</a:t>
            </a:r>
            <a:endParaRPr lang="en-US" sz="3200" dirty="0">
              <a:solidFill>
                <a:schemeClr val="tx1"/>
              </a:solidFill>
              <a:latin typeface="Kanit" pitchFamily="2" charset="-34"/>
              <a:cs typeface="Kanit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40473537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th-TH" sz="4000" dirty="0">
                <a:latin typeface="Kanit" pitchFamily="2" charset="-34"/>
                <a:cs typeface="Kanit" pitchFamily="2" charset="-34"/>
              </a:rPr>
              <a:t>แหล่งที่มาของเอาต์พุต</a:t>
            </a:r>
          </a:p>
        </p:txBody>
      </p:sp>
      <p:grpSp>
        <p:nvGrpSpPr>
          <p:cNvPr id="4" name="กลุ่ม 9"/>
          <p:cNvGrpSpPr>
            <a:grpSpLocks/>
          </p:cNvGrpSpPr>
          <p:nvPr/>
        </p:nvGrpSpPr>
        <p:grpSpPr bwMode="auto">
          <a:xfrm>
            <a:off x="2759224" y="1905891"/>
            <a:ext cx="6336704" cy="1282824"/>
            <a:chOff x="1600200" y="2590800"/>
            <a:chExt cx="6019800" cy="1066800"/>
          </a:xfrm>
        </p:grpSpPr>
        <p:sp>
          <p:nvSpPr>
            <p:cNvPr id="5" name="สี่เหลี่ยมผืนผ้า 4"/>
            <p:cNvSpPr/>
            <p:nvPr/>
          </p:nvSpPr>
          <p:spPr>
            <a:xfrm>
              <a:off x="1600200" y="2590800"/>
              <a:ext cx="6019800" cy="10668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th-TH"/>
            </a:p>
          </p:txBody>
        </p:sp>
        <p:sp>
          <p:nvSpPr>
            <p:cNvPr id="6" name="สี่เหลี่ยมผืนผ้า 5"/>
            <p:cNvSpPr/>
            <p:nvPr/>
          </p:nvSpPr>
          <p:spPr>
            <a:xfrm>
              <a:off x="2362200" y="2743200"/>
              <a:ext cx="990600" cy="68580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b="1" dirty="0">
                  <a:latin typeface="TH Sarabun New" pitchFamily="34" charset="-34"/>
                  <a:cs typeface="TH Sarabun New" pitchFamily="34" charset="-34"/>
                </a:rPr>
                <a:t>Data</a:t>
              </a:r>
              <a:endParaRPr lang="th-TH" b="1" dirty="0">
                <a:latin typeface="TH Sarabun New" pitchFamily="34" charset="-34"/>
                <a:cs typeface="TH Sarabun New" pitchFamily="34" charset="-34"/>
              </a:endParaRPr>
            </a:p>
          </p:txBody>
        </p:sp>
        <p:sp>
          <p:nvSpPr>
            <p:cNvPr id="7" name="สี่เหลี่ยมผืนผ้า 6"/>
            <p:cNvSpPr/>
            <p:nvPr/>
          </p:nvSpPr>
          <p:spPr>
            <a:xfrm>
              <a:off x="5791200" y="2743200"/>
              <a:ext cx="1103684" cy="68580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b="1" dirty="0">
                  <a:latin typeface="TH Sarabun New" pitchFamily="34" charset="-34"/>
                  <a:cs typeface="TH Sarabun New" pitchFamily="34" charset="-34"/>
                </a:rPr>
                <a:t>Output</a:t>
              </a:r>
              <a:endParaRPr lang="th-TH" b="1" dirty="0">
                <a:latin typeface="TH Sarabun New" pitchFamily="34" charset="-34"/>
                <a:cs typeface="TH Sarabun New" pitchFamily="34" charset="-34"/>
              </a:endParaRPr>
            </a:p>
          </p:txBody>
        </p:sp>
        <p:cxnSp>
          <p:nvCxnSpPr>
            <p:cNvPr id="8" name="ลูกศรเชื่อมต่อแบบตรง 8"/>
            <p:cNvCxnSpPr>
              <a:stCxn id="6" idx="3"/>
              <a:endCxn id="7" idx="1"/>
            </p:cNvCxnSpPr>
            <p:nvPr/>
          </p:nvCxnSpPr>
          <p:spPr>
            <a:xfrm>
              <a:off x="3352800" y="3086100"/>
              <a:ext cx="2438400" cy="0"/>
            </a:xfrm>
            <a:prstGeom prst="straightConnector1">
              <a:avLst/>
            </a:prstGeom>
            <a:ln w="38100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2743200" y="3689323"/>
            <a:ext cx="6368752" cy="1240904"/>
            <a:chOff x="1371600" y="3412232"/>
            <a:chExt cx="6368752" cy="1240904"/>
          </a:xfrm>
        </p:grpSpPr>
        <p:sp>
          <p:nvSpPr>
            <p:cNvPr id="10" name="สี่เหลี่ยมผืนผ้า 11"/>
            <p:cNvSpPr/>
            <p:nvPr/>
          </p:nvSpPr>
          <p:spPr>
            <a:xfrm>
              <a:off x="1371600" y="3412232"/>
              <a:ext cx="6368752" cy="124090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th-TH" b="1" dirty="0">
                <a:latin typeface="TH Sarabun New" pitchFamily="34" charset="-34"/>
                <a:cs typeface="TH Sarabun New" pitchFamily="34" charset="-34"/>
              </a:endParaRPr>
            </a:p>
          </p:txBody>
        </p:sp>
        <p:sp>
          <p:nvSpPr>
            <p:cNvPr id="11" name="สี่เหลี่ยมผืนผ้า 12"/>
            <p:cNvSpPr/>
            <p:nvPr/>
          </p:nvSpPr>
          <p:spPr>
            <a:xfrm>
              <a:off x="2227834" y="3564632"/>
              <a:ext cx="1048022" cy="79772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b="1" dirty="0">
                  <a:latin typeface="TH Sarabun New" pitchFamily="34" charset="-34"/>
                  <a:cs typeface="TH Sarabun New" pitchFamily="34" charset="-34"/>
                </a:rPr>
                <a:t>Data</a:t>
              </a:r>
              <a:endParaRPr lang="th-TH" b="1" dirty="0">
                <a:latin typeface="TH Sarabun New" pitchFamily="34" charset="-34"/>
                <a:cs typeface="TH Sarabun New" pitchFamily="34" charset="-34"/>
              </a:endParaRPr>
            </a:p>
          </p:txBody>
        </p:sp>
        <p:sp>
          <p:nvSpPr>
            <p:cNvPr id="12" name="สี่เหลี่ยมผืนผ้า 13"/>
            <p:cNvSpPr/>
            <p:nvPr/>
          </p:nvSpPr>
          <p:spPr>
            <a:xfrm>
              <a:off x="5796135" y="3564632"/>
              <a:ext cx="1180927" cy="79772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b="1" dirty="0">
                  <a:latin typeface="TH Sarabun New" pitchFamily="34" charset="-34"/>
                  <a:cs typeface="TH Sarabun New" pitchFamily="34" charset="-34"/>
                </a:rPr>
                <a:t>Output</a:t>
              </a:r>
              <a:endParaRPr lang="th-TH" b="1" dirty="0">
                <a:latin typeface="TH Sarabun New" pitchFamily="34" charset="-34"/>
                <a:cs typeface="TH Sarabun New" pitchFamily="34" charset="-34"/>
              </a:endParaRPr>
            </a:p>
          </p:txBody>
        </p:sp>
        <p:sp>
          <p:nvSpPr>
            <p:cNvPr id="13" name="สี่เหลี่ยมผืนผ้า 15"/>
            <p:cNvSpPr/>
            <p:nvPr/>
          </p:nvSpPr>
          <p:spPr>
            <a:xfrm>
              <a:off x="3995936" y="3564632"/>
              <a:ext cx="1152128" cy="79772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b="1" dirty="0">
                  <a:latin typeface="TH Sarabun New" pitchFamily="34" charset="-34"/>
                  <a:cs typeface="TH Sarabun New" pitchFamily="34" charset="-34"/>
                </a:rPr>
                <a:t>Process</a:t>
              </a:r>
              <a:endParaRPr lang="th-TH" b="1" dirty="0">
                <a:latin typeface="TH Sarabun New" pitchFamily="34" charset="-34"/>
                <a:cs typeface="TH Sarabun New" pitchFamily="34" charset="-34"/>
              </a:endParaRPr>
            </a:p>
          </p:txBody>
        </p:sp>
        <p:cxnSp>
          <p:nvCxnSpPr>
            <p:cNvPr id="14" name="ลูกศรเชื่อมต่อแบบตรง 17"/>
            <p:cNvCxnSpPr>
              <a:stCxn id="11" idx="3"/>
              <a:endCxn id="13" idx="1"/>
            </p:cNvCxnSpPr>
            <p:nvPr/>
          </p:nvCxnSpPr>
          <p:spPr>
            <a:xfrm>
              <a:off x="3275856" y="3963494"/>
              <a:ext cx="720080" cy="0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</p:grpSp>
      <p:grpSp>
        <p:nvGrpSpPr>
          <p:cNvPr id="15" name="กลุ่ม 9"/>
          <p:cNvGrpSpPr>
            <a:grpSpLocks/>
          </p:cNvGrpSpPr>
          <p:nvPr/>
        </p:nvGrpSpPr>
        <p:grpSpPr bwMode="auto">
          <a:xfrm>
            <a:off x="2759224" y="5375595"/>
            <a:ext cx="6336704" cy="1282824"/>
            <a:chOff x="1600200" y="2590800"/>
            <a:chExt cx="6019800" cy="1066800"/>
          </a:xfrm>
        </p:grpSpPr>
        <p:sp>
          <p:nvSpPr>
            <p:cNvPr id="16" name="สี่เหลี่ยมผืนผ้า 4"/>
            <p:cNvSpPr/>
            <p:nvPr/>
          </p:nvSpPr>
          <p:spPr>
            <a:xfrm>
              <a:off x="1600200" y="2590800"/>
              <a:ext cx="6019800" cy="10668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th-TH"/>
            </a:p>
          </p:txBody>
        </p:sp>
        <p:sp>
          <p:nvSpPr>
            <p:cNvPr id="17" name="สี่เหลี่ยมผืนผ้า 5"/>
            <p:cNvSpPr/>
            <p:nvPr/>
          </p:nvSpPr>
          <p:spPr>
            <a:xfrm>
              <a:off x="2362200" y="2743200"/>
              <a:ext cx="990600" cy="68580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b="1" dirty="0" smtClean="0">
                  <a:latin typeface="TH Sarabun New" pitchFamily="34" charset="-34"/>
                  <a:cs typeface="TH Sarabun New" pitchFamily="34" charset="-34"/>
                </a:rPr>
                <a:t>Input</a:t>
              </a:r>
              <a:endParaRPr lang="th-TH" b="1" dirty="0">
                <a:latin typeface="TH Sarabun New" pitchFamily="34" charset="-34"/>
                <a:cs typeface="TH Sarabun New" pitchFamily="34" charset="-34"/>
              </a:endParaRPr>
            </a:p>
          </p:txBody>
        </p:sp>
        <p:sp>
          <p:nvSpPr>
            <p:cNvPr id="18" name="สี่เหลี่ยมผืนผ้า 6"/>
            <p:cNvSpPr/>
            <p:nvPr/>
          </p:nvSpPr>
          <p:spPr>
            <a:xfrm>
              <a:off x="5791200" y="2743200"/>
              <a:ext cx="1103684" cy="68580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b="1" dirty="0">
                  <a:latin typeface="TH Sarabun New" pitchFamily="34" charset="-34"/>
                  <a:cs typeface="TH Sarabun New" pitchFamily="34" charset="-34"/>
                </a:rPr>
                <a:t>Output</a:t>
              </a:r>
              <a:endParaRPr lang="th-TH" b="1" dirty="0">
                <a:latin typeface="TH Sarabun New" pitchFamily="34" charset="-34"/>
                <a:cs typeface="TH Sarabun New" pitchFamily="34" charset="-34"/>
              </a:endParaRPr>
            </a:p>
          </p:txBody>
        </p:sp>
        <p:cxnSp>
          <p:nvCxnSpPr>
            <p:cNvPr id="19" name="ลูกศรเชื่อมต่อแบบตรง 8"/>
            <p:cNvCxnSpPr>
              <a:stCxn id="17" idx="3"/>
              <a:endCxn id="18" idx="1"/>
            </p:cNvCxnSpPr>
            <p:nvPr/>
          </p:nvCxnSpPr>
          <p:spPr>
            <a:xfrm>
              <a:off x="3352800" y="3086100"/>
              <a:ext cx="2438400" cy="0"/>
            </a:xfrm>
            <a:prstGeom prst="straightConnector1">
              <a:avLst/>
            </a:prstGeom>
            <a:ln w="38100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8152809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th-TH" sz="4000" dirty="0">
                <a:latin typeface="Kanit" pitchFamily="2" charset="-34"/>
                <a:cs typeface="Kanit" pitchFamily="2" charset="-34"/>
              </a:rPr>
              <a:t>วัตถุประสงค์ของ</a:t>
            </a:r>
            <a:r>
              <a:rPr lang="th-TH" sz="4000" dirty="0" smtClean="0">
                <a:latin typeface="Kanit" pitchFamily="2" charset="-34"/>
                <a:cs typeface="Kanit" pitchFamily="2" charset="-34"/>
              </a:rPr>
              <a:t>เอาต์พุต</a:t>
            </a:r>
            <a:endParaRPr lang="th-TH" sz="4000" dirty="0">
              <a:latin typeface="Kanit" pitchFamily="2" charset="-34"/>
              <a:cs typeface="Kanit" pitchFamily="2" charset="-34"/>
            </a:endParaRPr>
          </a:p>
        </p:txBody>
      </p:sp>
      <p:sp>
        <p:nvSpPr>
          <p:cNvPr id="4" name="Text Box 5"/>
          <p:cNvSpPr txBox="1">
            <a:spLocks noChangeArrowheads="1"/>
          </p:cNvSpPr>
          <p:nvPr/>
        </p:nvSpPr>
        <p:spPr bwMode="auto">
          <a:xfrm>
            <a:off x="1001279" y="2466291"/>
            <a:ext cx="10189442" cy="32932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457200" indent="-457200">
              <a:spcBef>
                <a:spcPct val="50000"/>
              </a:spcBef>
              <a:buFontTx/>
              <a:buAutoNum type="arabicPeriod"/>
            </a:pPr>
            <a:r>
              <a:rPr lang="th-TH" sz="3200" dirty="0" smtClean="0">
                <a:latin typeface="Kanit" pitchFamily="2" charset="-34"/>
                <a:cs typeface="Kanit" pitchFamily="2" charset="-34"/>
              </a:rPr>
              <a:t>นำเสนอสารสนเทศเกี่ยวกับกิจกรรมที่ได้ดำเนินการผ่านมา</a:t>
            </a:r>
            <a:r>
              <a:rPr lang="en-US" sz="3200" dirty="0" smtClean="0">
                <a:latin typeface="Kanit" pitchFamily="2" charset="-34"/>
                <a:cs typeface="Kanit" pitchFamily="2" charset="-34"/>
              </a:rPr>
              <a:t>, </a:t>
            </a:r>
            <a:r>
              <a:rPr lang="th-TH" sz="3200" dirty="0" smtClean="0">
                <a:latin typeface="Kanit" pitchFamily="2" charset="-34"/>
                <a:cs typeface="Kanit" pitchFamily="2" charset="-34"/>
              </a:rPr>
              <a:t>สถานะปัจจุบัน และคาดการณ์ในอนาคต</a:t>
            </a:r>
            <a:endParaRPr lang="th-TH" sz="3200" dirty="0">
              <a:latin typeface="Kanit" pitchFamily="2" charset="-34"/>
              <a:cs typeface="Kanit" pitchFamily="2" charset="-34"/>
            </a:endParaRPr>
          </a:p>
          <a:p>
            <a:pPr marL="457200" indent="-457200">
              <a:spcBef>
                <a:spcPct val="50000"/>
              </a:spcBef>
              <a:buFontTx/>
              <a:buAutoNum type="arabicPeriod"/>
            </a:pPr>
            <a:r>
              <a:rPr lang="th-TH" sz="3200" dirty="0">
                <a:latin typeface="Kanit" pitchFamily="2" charset="-34"/>
                <a:cs typeface="Kanit" pitchFamily="2" charset="-34"/>
              </a:rPr>
              <a:t>ใช้รายงานเหตุการณ์ต่าง ๆ ที่เกิดขึ้นในระบบ</a:t>
            </a:r>
          </a:p>
          <a:p>
            <a:pPr marL="457200" indent="-457200">
              <a:spcBef>
                <a:spcPct val="50000"/>
              </a:spcBef>
              <a:buFontTx/>
              <a:buAutoNum type="arabicPeriod"/>
            </a:pPr>
            <a:r>
              <a:rPr lang="th-TH" sz="3200" dirty="0">
                <a:latin typeface="Kanit" pitchFamily="2" charset="-34"/>
                <a:cs typeface="Kanit" pitchFamily="2" charset="-34"/>
              </a:rPr>
              <a:t>แสดงกลไกในการทำงาน</a:t>
            </a:r>
          </a:p>
          <a:p>
            <a:pPr marL="457200" indent="-457200">
              <a:spcBef>
                <a:spcPct val="50000"/>
              </a:spcBef>
              <a:buFontTx/>
              <a:buAutoNum type="arabicPeriod"/>
            </a:pPr>
            <a:r>
              <a:rPr lang="th-TH" sz="3200" dirty="0">
                <a:latin typeface="Kanit" pitchFamily="2" charset="-34"/>
                <a:cs typeface="Kanit" pitchFamily="2" charset="-34"/>
              </a:rPr>
              <a:t>เป็นการยืนยัน หรือรับรองว่าเกิดการทำงานจริง</a:t>
            </a:r>
          </a:p>
        </p:txBody>
      </p:sp>
    </p:spTree>
    <p:extLst>
      <p:ext uri="{BB962C8B-B14F-4D97-AF65-F5344CB8AC3E}">
        <p14:creationId xmlns:p14="http://schemas.microsoft.com/office/powerpoint/2010/main" val="368413931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Text Box 4"/>
          <p:cNvSpPr txBox="1">
            <a:spLocks noChangeArrowheads="1"/>
          </p:cNvSpPr>
          <p:nvPr/>
        </p:nvSpPr>
        <p:spPr bwMode="auto">
          <a:xfrm>
            <a:off x="-580302" y="861612"/>
            <a:ext cx="1054172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th-TH" sz="4000" dirty="0">
                <a:solidFill>
                  <a:schemeClr val="bg1"/>
                </a:solidFill>
                <a:latin typeface="Kanit" pitchFamily="2" charset="-34"/>
                <a:cs typeface="Kanit" pitchFamily="2" charset="-34"/>
              </a:rPr>
              <a:t>คำถามสำคัญของการออกแบบเอาต์พุต</a:t>
            </a:r>
          </a:p>
        </p:txBody>
      </p:sp>
      <p:sp>
        <p:nvSpPr>
          <p:cNvPr id="48131" name="Text Box 5"/>
          <p:cNvSpPr txBox="1">
            <a:spLocks noChangeArrowheads="1"/>
          </p:cNvSpPr>
          <p:nvPr/>
        </p:nvSpPr>
        <p:spPr bwMode="auto">
          <a:xfrm>
            <a:off x="692729" y="2184054"/>
            <a:ext cx="11291453" cy="41857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spcBef>
                <a:spcPct val="50000"/>
              </a:spcBef>
              <a:buFontTx/>
              <a:buAutoNum type="arabicPeriod"/>
            </a:pPr>
            <a:r>
              <a:rPr lang="th-TH" dirty="0">
                <a:latin typeface="Kanit" pitchFamily="2" charset="-34"/>
                <a:cs typeface="Kanit" pitchFamily="2" charset="-34"/>
              </a:rPr>
              <a:t>ใครเป็นผู้ใช้รายงานนี้</a:t>
            </a:r>
          </a:p>
          <a:p>
            <a:pPr marL="457200" indent="-457200">
              <a:lnSpc>
                <a:spcPct val="150000"/>
              </a:lnSpc>
              <a:spcBef>
                <a:spcPct val="50000"/>
              </a:spcBef>
              <a:buFontTx/>
              <a:buAutoNum type="arabicPeriod"/>
            </a:pPr>
            <a:r>
              <a:rPr lang="th-TH" dirty="0">
                <a:latin typeface="Kanit" pitchFamily="2" charset="-34"/>
                <a:cs typeface="Kanit" pitchFamily="2" charset="-34"/>
              </a:rPr>
              <a:t>ใช้ประโยชน์จากรายงานนี้อย่างไร</a:t>
            </a:r>
          </a:p>
          <a:p>
            <a:pPr marL="457200" indent="-457200">
              <a:lnSpc>
                <a:spcPct val="150000"/>
              </a:lnSpc>
              <a:spcBef>
                <a:spcPct val="50000"/>
              </a:spcBef>
              <a:buFontTx/>
              <a:buAutoNum type="arabicPeriod"/>
            </a:pPr>
            <a:r>
              <a:rPr lang="th-TH" dirty="0">
                <a:latin typeface="Kanit" pitchFamily="2" charset="-34"/>
                <a:cs typeface="Kanit" pitchFamily="2" charset="-34"/>
              </a:rPr>
              <a:t>รายละเอียดข้อมูลในรายงานมีอะไรบ้าง</a:t>
            </a:r>
          </a:p>
          <a:p>
            <a:pPr marL="457200" indent="-457200">
              <a:lnSpc>
                <a:spcPct val="150000"/>
              </a:lnSpc>
              <a:spcBef>
                <a:spcPct val="50000"/>
              </a:spcBef>
              <a:buFontTx/>
              <a:buAutoNum type="arabicPeriod"/>
            </a:pPr>
            <a:r>
              <a:rPr lang="th-TH" dirty="0">
                <a:latin typeface="Kanit" pitchFamily="2" charset="-34"/>
                <a:cs typeface="Kanit" pitchFamily="2" charset="-34"/>
              </a:rPr>
              <a:t>รายงานนี้มีความต้องการใช้บ่อยแค่ไหน เช่น ทุกวัน ทุกสัปดาห์ หรือทุกเดือน</a:t>
            </a:r>
          </a:p>
          <a:p>
            <a:pPr marL="457200" indent="-457200">
              <a:lnSpc>
                <a:spcPct val="150000"/>
              </a:lnSpc>
              <a:spcBef>
                <a:spcPct val="50000"/>
              </a:spcBef>
              <a:buFontTx/>
              <a:buAutoNum type="arabicPeriod"/>
            </a:pPr>
            <a:r>
              <a:rPr lang="th-TH" dirty="0">
                <a:latin typeface="Kanit" pitchFamily="2" charset="-34"/>
                <a:cs typeface="Kanit" pitchFamily="2" charset="-34"/>
              </a:rPr>
              <a:t>รายงานแสดงผลออกทางสื่อชนิดใด เช่น ทางจอภาพ หรือทางเครื่องพิมพ์</a:t>
            </a:r>
          </a:p>
        </p:txBody>
      </p:sp>
    </p:spTree>
    <p:extLst>
      <p:ext uri="{BB962C8B-B14F-4D97-AF65-F5344CB8AC3E}">
        <p14:creationId xmlns:p14="http://schemas.microsoft.com/office/powerpoint/2010/main" val="370896041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1401" y="965200"/>
            <a:ext cx="3403599" cy="132080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Ex. Data Dictionary DFD level 0 </a:t>
            </a:r>
            <a:r>
              <a:rPr lang="th-TH" dirty="0" smtClean="0"/>
              <a:t>ของระบบจัดการร้านสะดวกซื้อ  (ใบสั่งซื้อสินค้า กระบวนการ ตรวจสอบและสั่งสินค้า</a:t>
            </a:r>
            <a:endParaRPr lang="th-TH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33750" t="52135" r="40498" b="19410"/>
          <a:stretch/>
        </p:blipFill>
        <p:spPr>
          <a:xfrm>
            <a:off x="669914" y="2501900"/>
            <a:ext cx="4930786" cy="30648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24687" t="25185" r="43438" b="23889"/>
          <a:stretch/>
        </p:blipFill>
        <p:spPr>
          <a:xfrm>
            <a:off x="5600700" y="865715"/>
            <a:ext cx="5854700" cy="5261577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3355742" y="3811534"/>
            <a:ext cx="10775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dirty="0" smtClean="0"/>
              <a:t>ตรวจสอบและ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469180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th-TH" sz="4000" dirty="0">
                <a:latin typeface="Kanit" pitchFamily="2" charset="-34"/>
                <a:cs typeface="Kanit" pitchFamily="2" charset="-34"/>
              </a:rPr>
              <a:t>การจัดรูปแบบ</a:t>
            </a:r>
            <a:r>
              <a:rPr lang="th-TH" sz="4000" dirty="0" smtClean="0">
                <a:latin typeface="Kanit" pitchFamily="2" charset="-34"/>
                <a:cs typeface="Kanit" pitchFamily="2" charset="-34"/>
              </a:rPr>
              <a:t>เอาต์พุต</a:t>
            </a:r>
            <a:endParaRPr lang="th-TH" sz="4000" dirty="0">
              <a:latin typeface="Kanit" pitchFamily="2" charset="-34"/>
              <a:cs typeface="Kanit" pitchFamily="2" charset="-34"/>
            </a:endParaRPr>
          </a:p>
        </p:txBody>
      </p:sp>
      <p:sp>
        <p:nvSpPr>
          <p:cNvPr id="4" name="Text Box 5"/>
          <p:cNvSpPr txBox="1">
            <a:spLocks noChangeArrowheads="1"/>
          </p:cNvSpPr>
          <p:nvPr/>
        </p:nvSpPr>
        <p:spPr bwMode="auto">
          <a:xfrm>
            <a:off x="-281161" y="2408684"/>
            <a:ext cx="11129270" cy="31085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457200" indent="-457200">
              <a:spcBef>
                <a:spcPct val="50000"/>
              </a:spcBef>
            </a:pPr>
            <a:r>
              <a:rPr lang="th-TH" dirty="0" smtClean="0">
                <a:latin typeface="Kanit" pitchFamily="2" charset="-34"/>
                <a:cs typeface="Kanit" pitchFamily="2" charset="-34"/>
              </a:rPr>
              <a:t>		รายงาน</a:t>
            </a:r>
            <a:r>
              <a:rPr lang="th-TH" dirty="0">
                <a:latin typeface="Kanit" pitchFamily="2" charset="-34"/>
                <a:cs typeface="Kanit" pitchFamily="2" charset="-34"/>
              </a:rPr>
              <a:t>ที่ดีควรได้รับการจัดรูปแบบที่ถูกต้องตาม</a:t>
            </a:r>
            <a:r>
              <a:rPr lang="th-TH" dirty="0" smtClean="0">
                <a:latin typeface="Kanit" pitchFamily="2" charset="-34"/>
                <a:cs typeface="Kanit" pitchFamily="2" charset="-34"/>
              </a:rPr>
              <a:t>หลักการประกอบด้วย</a:t>
            </a:r>
            <a:endParaRPr lang="th-TH" dirty="0">
              <a:latin typeface="Kanit" pitchFamily="2" charset="-34"/>
              <a:cs typeface="Kanit" pitchFamily="2" charset="-34"/>
            </a:endParaRPr>
          </a:p>
          <a:p>
            <a:pPr marL="1828800" lvl="3" indent="-457200">
              <a:spcBef>
                <a:spcPct val="50000"/>
              </a:spcBef>
              <a:buFontTx/>
              <a:buChar char="•"/>
            </a:pPr>
            <a:r>
              <a:rPr lang="th-TH" dirty="0">
                <a:solidFill>
                  <a:srgbClr val="0000CC"/>
                </a:solidFill>
                <a:latin typeface="Kanit" pitchFamily="2" charset="-34"/>
                <a:cs typeface="Kanit" pitchFamily="2" charset="-34"/>
              </a:rPr>
              <a:t>หัวรายงาน </a:t>
            </a:r>
            <a:r>
              <a:rPr lang="en-US" dirty="0">
                <a:solidFill>
                  <a:srgbClr val="0000CC"/>
                </a:solidFill>
                <a:latin typeface="Kanit" pitchFamily="2" charset="-34"/>
                <a:cs typeface="Kanit" pitchFamily="2" charset="-34"/>
              </a:rPr>
              <a:t>(Heading</a:t>
            </a:r>
            <a:r>
              <a:rPr lang="en-US" dirty="0" smtClean="0">
                <a:solidFill>
                  <a:srgbClr val="0000CC"/>
                </a:solidFill>
                <a:latin typeface="Kanit" pitchFamily="2" charset="-34"/>
                <a:cs typeface="Kanit" pitchFamily="2" charset="-34"/>
              </a:rPr>
              <a:t>)</a:t>
            </a:r>
          </a:p>
          <a:p>
            <a:pPr marL="1828800" lvl="3" indent="-457200">
              <a:spcBef>
                <a:spcPct val="50000"/>
              </a:spcBef>
              <a:buFontTx/>
              <a:buChar char="•"/>
            </a:pPr>
            <a:r>
              <a:rPr lang="th-TH" dirty="0">
                <a:solidFill>
                  <a:srgbClr val="0000CC"/>
                </a:solidFill>
                <a:latin typeface="Kanit" pitchFamily="2" charset="-34"/>
                <a:cs typeface="Kanit" pitchFamily="2" charset="-34"/>
              </a:rPr>
              <a:t>รายละเอียด </a:t>
            </a:r>
            <a:r>
              <a:rPr lang="en-US" dirty="0">
                <a:solidFill>
                  <a:srgbClr val="0000CC"/>
                </a:solidFill>
                <a:latin typeface="Kanit" pitchFamily="2" charset="-34"/>
                <a:cs typeface="Kanit" pitchFamily="2" charset="-34"/>
              </a:rPr>
              <a:t>(Details</a:t>
            </a:r>
            <a:r>
              <a:rPr lang="en-US" dirty="0" smtClean="0">
                <a:solidFill>
                  <a:srgbClr val="0000CC"/>
                </a:solidFill>
                <a:latin typeface="Kanit" pitchFamily="2" charset="-34"/>
                <a:cs typeface="Kanit" pitchFamily="2" charset="-34"/>
              </a:rPr>
              <a:t>)</a:t>
            </a:r>
          </a:p>
          <a:p>
            <a:pPr marL="1828800" lvl="3" indent="-457200">
              <a:spcBef>
                <a:spcPct val="50000"/>
              </a:spcBef>
              <a:buFontTx/>
              <a:buChar char="•"/>
            </a:pPr>
            <a:r>
              <a:rPr lang="th-TH" dirty="0">
                <a:solidFill>
                  <a:srgbClr val="0000CC"/>
                </a:solidFill>
                <a:latin typeface="Kanit" pitchFamily="2" charset="-34"/>
                <a:cs typeface="Kanit" pitchFamily="2" charset="-34"/>
              </a:rPr>
              <a:t>ผลสรุป </a:t>
            </a:r>
            <a:r>
              <a:rPr lang="en-US" dirty="0">
                <a:solidFill>
                  <a:srgbClr val="0000CC"/>
                </a:solidFill>
                <a:latin typeface="Kanit" pitchFamily="2" charset="-34"/>
                <a:cs typeface="Kanit" pitchFamily="2" charset="-34"/>
              </a:rPr>
              <a:t>(Summaries</a:t>
            </a:r>
            <a:r>
              <a:rPr lang="en-US" dirty="0" smtClean="0">
                <a:solidFill>
                  <a:srgbClr val="0000CC"/>
                </a:solidFill>
                <a:latin typeface="Kanit" pitchFamily="2" charset="-34"/>
                <a:cs typeface="Kanit" pitchFamily="2" charset="-34"/>
              </a:rPr>
              <a:t>)</a:t>
            </a:r>
          </a:p>
          <a:p>
            <a:pPr marL="1828800" lvl="3" indent="-457200">
              <a:spcBef>
                <a:spcPct val="50000"/>
              </a:spcBef>
              <a:buFontTx/>
              <a:buChar char="•"/>
            </a:pPr>
            <a:r>
              <a:rPr lang="th-TH" dirty="0">
                <a:solidFill>
                  <a:srgbClr val="0000CC"/>
                </a:solidFill>
                <a:latin typeface="Kanit" pitchFamily="2" charset="-34"/>
                <a:cs typeface="Kanit" pitchFamily="2" charset="-34"/>
              </a:rPr>
              <a:t>หมายเหตุ </a:t>
            </a:r>
            <a:r>
              <a:rPr lang="en-US" dirty="0">
                <a:solidFill>
                  <a:srgbClr val="0000CC"/>
                </a:solidFill>
                <a:latin typeface="Kanit" pitchFamily="2" charset="-34"/>
                <a:cs typeface="Kanit" pitchFamily="2" charset="-34"/>
              </a:rPr>
              <a:t>(Remarks</a:t>
            </a:r>
            <a:r>
              <a:rPr lang="en-US" dirty="0" smtClean="0">
                <a:solidFill>
                  <a:srgbClr val="0000CC"/>
                </a:solidFill>
                <a:latin typeface="Kanit" pitchFamily="2" charset="-34"/>
                <a:cs typeface="Kanit" pitchFamily="2" charset="-34"/>
              </a:rPr>
              <a:t>)</a:t>
            </a:r>
            <a:r>
              <a:rPr lang="th-TH" sz="2400" dirty="0" smtClean="0">
                <a:latin typeface="Kanit" pitchFamily="2" charset="-34"/>
                <a:cs typeface="Kanit" pitchFamily="2" charset="-34"/>
              </a:rPr>
              <a:t>	</a:t>
            </a:r>
            <a:endParaRPr lang="th-TH" sz="2400" dirty="0">
              <a:latin typeface="Kanit" pitchFamily="2" charset="-34"/>
              <a:cs typeface="Kanit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17679929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th-TH" sz="4000" dirty="0">
                <a:latin typeface="Kanit" pitchFamily="2" charset="-34"/>
                <a:cs typeface="Kanit" pitchFamily="2" charset="-34"/>
              </a:rPr>
              <a:t>ประเภทของ</a:t>
            </a:r>
            <a:r>
              <a:rPr lang="th-TH" sz="4000" dirty="0" smtClean="0">
                <a:latin typeface="Kanit" pitchFamily="2" charset="-34"/>
                <a:cs typeface="Kanit" pitchFamily="2" charset="-34"/>
              </a:rPr>
              <a:t>รายงาน</a:t>
            </a:r>
            <a:endParaRPr lang="th-TH" sz="4000" dirty="0">
              <a:latin typeface="Kanit" pitchFamily="2" charset="-34"/>
              <a:cs typeface="Kanit" pitchFamily="2" charset="-34"/>
            </a:endParaRPr>
          </a:p>
        </p:txBody>
      </p:sp>
      <p:sp>
        <p:nvSpPr>
          <p:cNvPr id="4" name="ตัวยึดเนื้อหา 2"/>
          <p:cNvSpPr>
            <a:spLocks noGrp="1"/>
          </p:cNvSpPr>
          <p:nvPr>
            <p:ph idx="1"/>
          </p:nvPr>
        </p:nvSpPr>
        <p:spPr>
          <a:xfrm>
            <a:off x="534099" y="1715956"/>
            <a:ext cx="11076709" cy="5248275"/>
          </a:xfrm>
        </p:spPr>
        <p:txBody>
          <a:bodyPr>
            <a:noAutofit/>
          </a:bodyPr>
          <a:lstStyle/>
          <a:p>
            <a:pPr eaLnBrk="1" hangingPunct="1">
              <a:lnSpc>
                <a:spcPct val="150000"/>
              </a:lnSpc>
            </a:pPr>
            <a:r>
              <a:rPr lang="th-TH" sz="2400" b="1" dirty="0" smtClean="0">
                <a:solidFill>
                  <a:schemeClr val="tx1"/>
                </a:solidFill>
                <a:latin typeface="Kanit" pitchFamily="2" charset="-34"/>
                <a:cs typeface="Kanit" pitchFamily="2" charset="-34"/>
              </a:rPr>
              <a:t>รายงานภายใน </a:t>
            </a:r>
            <a:r>
              <a:rPr lang="en-US" sz="2400" b="1" dirty="0" smtClean="0">
                <a:solidFill>
                  <a:schemeClr val="tx1"/>
                </a:solidFill>
                <a:latin typeface="Kanit" pitchFamily="2" charset="-34"/>
                <a:cs typeface="Kanit" pitchFamily="2" charset="-34"/>
              </a:rPr>
              <a:t>(Internal Report)</a:t>
            </a:r>
          </a:p>
          <a:p>
            <a:pPr lvl="2">
              <a:lnSpc>
                <a:spcPct val="150000"/>
              </a:lnSpc>
            </a:pPr>
            <a:r>
              <a:rPr lang="th-TH" sz="2200" dirty="0" smtClean="0">
                <a:solidFill>
                  <a:schemeClr val="tx1"/>
                </a:solidFill>
                <a:latin typeface="Kanit" pitchFamily="2" charset="-34"/>
                <a:cs typeface="Kanit" pitchFamily="2" charset="-34"/>
              </a:rPr>
              <a:t>รายงานแสดงรายละเอียด</a:t>
            </a:r>
            <a:r>
              <a:rPr lang="en-US" sz="2200" dirty="0" smtClean="0">
                <a:solidFill>
                  <a:schemeClr val="tx1"/>
                </a:solidFill>
                <a:latin typeface="Kanit" pitchFamily="2" charset="-34"/>
                <a:cs typeface="Kanit" pitchFamily="2" charset="-34"/>
              </a:rPr>
              <a:t> (Detailed Reports)</a:t>
            </a:r>
            <a:endParaRPr lang="th-TH" sz="2200" dirty="0" smtClean="0">
              <a:solidFill>
                <a:schemeClr val="tx1"/>
              </a:solidFill>
              <a:latin typeface="Kanit" pitchFamily="2" charset="-34"/>
              <a:cs typeface="Kanit" pitchFamily="2" charset="-34"/>
            </a:endParaRPr>
          </a:p>
          <a:p>
            <a:pPr lvl="2">
              <a:lnSpc>
                <a:spcPct val="150000"/>
              </a:lnSpc>
            </a:pPr>
            <a:r>
              <a:rPr lang="th-TH" sz="2200" dirty="0" smtClean="0">
                <a:solidFill>
                  <a:schemeClr val="tx1"/>
                </a:solidFill>
                <a:latin typeface="Kanit" pitchFamily="2" charset="-34"/>
                <a:cs typeface="Kanit" pitchFamily="2" charset="-34"/>
              </a:rPr>
              <a:t>รายงานสรุปผล</a:t>
            </a:r>
            <a:r>
              <a:rPr lang="en-US" sz="2200" dirty="0" smtClean="0">
                <a:solidFill>
                  <a:schemeClr val="tx1"/>
                </a:solidFill>
                <a:latin typeface="Kanit" pitchFamily="2" charset="-34"/>
                <a:cs typeface="Kanit" pitchFamily="2" charset="-34"/>
              </a:rPr>
              <a:t> (Summary Reports)</a:t>
            </a:r>
            <a:endParaRPr lang="th-TH" sz="2200" dirty="0" smtClean="0">
              <a:solidFill>
                <a:schemeClr val="tx1"/>
              </a:solidFill>
              <a:latin typeface="Kanit" pitchFamily="2" charset="-34"/>
              <a:cs typeface="Kanit" pitchFamily="2" charset="-34"/>
            </a:endParaRPr>
          </a:p>
          <a:p>
            <a:pPr lvl="2">
              <a:lnSpc>
                <a:spcPct val="150000"/>
              </a:lnSpc>
            </a:pPr>
            <a:r>
              <a:rPr lang="th-TH" sz="2200" dirty="0" smtClean="0">
                <a:solidFill>
                  <a:schemeClr val="tx1"/>
                </a:solidFill>
                <a:latin typeface="Kanit" pitchFamily="2" charset="-34"/>
                <a:cs typeface="Kanit" pitchFamily="2" charset="-34"/>
              </a:rPr>
              <a:t>รายงานข้อยกเว้น</a:t>
            </a:r>
            <a:r>
              <a:rPr lang="en-US" sz="2200" dirty="0" smtClean="0">
                <a:solidFill>
                  <a:schemeClr val="tx1"/>
                </a:solidFill>
                <a:latin typeface="Kanit" pitchFamily="2" charset="-34"/>
                <a:cs typeface="Kanit" pitchFamily="2" charset="-34"/>
              </a:rPr>
              <a:t> (Exception Reports)</a:t>
            </a:r>
          </a:p>
          <a:p>
            <a:pPr eaLnBrk="1" hangingPunct="1">
              <a:lnSpc>
                <a:spcPct val="150000"/>
              </a:lnSpc>
            </a:pPr>
            <a:r>
              <a:rPr lang="th-TH" sz="2400" b="1" dirty="0" smtClean="0">
                <a:solidFill>
                  <a:schemeClr val="tx1"/>
                </a:solidFill>
                <a:latin typeface="Kanit" pitchFamily="2" charset="-34"/>
                <a:cs typeface="Kanit" pitchFamily="2" charset="-34"/>
              </a:rPr>
              <a:t>รายงานภายนอก </a:t>
            </a:r>
            <a:r>
              <a:rPr lang="en-US" sz="2400" b="1" dirty="0" smtClean="0">
                <a:solidFill>
                  <a:schemeClr val="tx1"/>
                </a:solidFill>
                <a:latin typeface="Kanit" pitchFamily="2" charset="-34"/>
                <a:cs typeface="Kanit" pitchFamily="2" charset="-34"/>
              </a:rPr>
              <a:t>(External Report)</a:t>
            </a:r>
          </a:p>
          <a:p>
            <a:pPr algn="thaiDist" eaLnBrk="1" hangingPunct="1">
              <a:lnSpc>
                <a:spcPct val="150000"/>
              </a:lnSpc>
            </a:pPr>
            <a:r>
              <a:rPr lang="en-US" sz="2400" b="1" dirty="0" smtClean="0">
                <a:solidFill>
                  <a:schemeClr val="tx1"/>
                </a:solidFill>
                <a:latin typeface="Kanit" pitchFamily="2" charset="-34"/>
                <a:cs typeface="Kanit" pitchFamily="2" charset="-34"/>
              </a:rPr>
              <a:t>Turnaround output </a:t>
            </a:r>
            <a:r>
              <a:rPr lang="en-US" sz="2400" dirty="0" smtClean="0">
                <a:solidFill>
                  <a:schemeClr val="tx1"/>
                </a:solidFill>
                <a:latin typeface="Kanit" pitchFamily="2" charset="-34"/>
                <a:cs typeface="Kanit" pitchFamily="2" charset="-34"/>
              </a:rPr>
              <a:t>: </a:t>
            </a:r>
            <a:r>
              <a:rPr lang="en-US" sz="2400" b="0" dirty="0" smtClean="0">
                <a:solidFill>
                  <a:schemeClr val="tx1"/>
                </a:solidFill>
                <a:latin typeface="Kanit" pitchFamily="2" charset="-34"/>
                <a:cs typeface="Kanit" pitchFamily="2" charset="-34"/>
              </a:rPr>
              <a:t>Output </a:t>
            </a:r>
            <a:r>
              <a:rPr lang="th-TH" sz="2400" b="0" dirty="0" smtClean="0">
                <a:solidFill>
                  <a:schemeClr val="tx1"/>
                </a:solidFill>
                <a:latin typeface="Kanit" pitchFamily="2" charset="-34"/>
                <a:cs typeface="Kanit" pitchFamily="2" charset="-34"/>
              </a:rPr>
              <a:t>ที่ส่งออกภายนอกองค์กร และมีบางส่วนที่ส่งกลับมายังองค์กร เช่น ใบฝากถอนเงิน ใบส่งสินค้า</a:t>
            </a:r>
            <a:endParaRPr lang="th-TH" sz="2400" dirty="0" smtClean="0">
              <a:solidFill>
                <a:schemeClr val="tx1"/>
              </a:solidFill>
              <a:latin typeface="Kanit" pitchFamily="2" charset="-34"/>
              <a:cs typeface="Kanit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96208432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th-TH" sz="4000" dirty="0">
                <a:latin typeface="Kanit" pitchFamily="2" charset="-34"/>
                <a:cs typeface="Kanit" pitchFamily="2" charset="-34"/>
              </a:rPr>
              <a:t>การนำเสนอข้อมูลใน</a:t>
            </a:r>
            <a:r>
              <a:rPr lang="th-TH" sz="4000" dirty="0" smtClean="0">
                <a:latin typeface="Kanit" pitchFamily="2" charset="-34"/>
                <a:cs typeface="Kanit" pitchFamily="2" charset="-34"/>
              </a:rPr>
              <a:t>รายงาน</a:t>
            </a:r>
            <a:endParaRPr lang="th-TH" sz="4000" dirty="0">
              <a:latin typeface="Kanit" pitchFamily="2" charset="-34"/>
              <a:cs typeface="Kanit" pitchFamily="2" charset="-34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th-TH" sz="2800" dirty="0">
                <a:solidFill>
                  <a:schemeClr val="tx1"/>
                </a:solidFill>
                <a:latin typeface="Kanit" pitchFamily="2" charset="-34"/>
                <a:cs typeface="Kanit" pitchFamily="2" charset="-34"/>
              </a:rPr>
              <a:t>การนำเสนอข้อมูลในรูปแบบตาราง (</a:t>
            </a:r>
            <a:r>
              <a:rPr lang="en-US" sz="2800" dirty="0">
                <a:solidFill>
                  <a:schemeClr val="tx1"/>
                </a:solidFill>
                <a:latin typeface="Kanit" pitchFamily="2" charset="-34"/>
                <a:cs typeface="Kanit" pitchFamily="2" charset="-34"/>
              </a:rPr>
              <a:t>Tabular Format) </a:t>
            </a:r>
            <a:endParaRPr lang="th-TH" sz="2800" dirty="0" smtClean="0">
              <a:solidFill>
                <a:schemeClr val="tx1"/>
              </a:solidFill>
              <a:latin typeface="Kanit" pitchFamily="2" charset="-34"/>
              <a:cs typeface="Kanit" pitchFamily="2" charset="-34"/>
            </a:endParaRPr>
          </a:p>
          <a:p>
            <a:pPr>
              <a:lnSpc>
                <a:spcPct val="150000"/>
              </a:lnSpc>
            </a:pPr>
            <a:r>
              <a:rPr lang="th-TH" sz="2800" dirty="0">
                <a:solidFill>
                  <a:schemeClr val="tx1"/>
                </a:solidFill>
                <a:latin typeface="Kanit" pitchFamily="2" charset="-34"/>
                <a:cs typeface="Kanit" pitchFamily="2" charset="-34"/>
              </a:rPr>
              <a:t>การนำเสนอข้อมูลในรูปแบบกราฟ (</a:t>
            </a:r>
            <a:r>
              <a:rPr lang="en-US" sz="2800" dirty="0">
                <a:solidFill>
                  <a:schemeClr val="tx1"/>
                </a:solidFill>
                <a:latin typeface="Kanit" pitchFamily="2" charset="-34"/>
                <a:cs typeface="Kanit" pitchFamily="2" charset="-34"/>
              </a:rPr>
              <a:t>Graph Format) </a:t>
            </a:r>
            <a:endParaRPr lang="en-US" sz="2800" dirty="0" smtClean="0">
              <a:solidFill>
                <a:schemeClr val="tx1"/>
              </a:solidFill>
              <a:latin typeface="Kanit" pitchFamily="2" charset="-34"/>
              <a:cs typeface="Kanit" pitchFamily="2" charset="-34"/>
            </a:endParaRPr>
          </a:p>
          <a:p>
            <a:pPr>
              <a:lnSpc>
                <a:spcPct val="150000"/>
              </a:lnSpc>
            </a:pPr>
            <a:r>
              <a:rPr lang="th-TH" sz="2800" dirty="0">
                <a:solidFill>
                  <a:schemeClr val="tx1"/>
                </a:solidFill>
                <a:latin typeface="Kanit" pitchFamily="2" charset="-34"/>
                <a:cs typeface="Kanit" pitchFamily="2" charset="-34"/>
              </a:rPr>
              <a:t>ไอคอน (</a:t>
            </a:r>
            <a:r>
              <a:rPr lang="en-US" sz="2800" dirty="0">
                <a:solidFill>
                  <a:schemeClr val="tx1"/>
                </a:solidFill>
                <a:latin typeface="Kanit" pitchFamily="2" charset="-34"/>
                <a:cs typeface="Kanit" pitchFamily="2" charset="-34"/>
              </a:rPr>
              <a:t>Using Icon) </a:t>
            </a:r>
            <a:endParaRPr lang="th-TH" sz="2800" dirty="0">
              <a:solidFill>
                <a:schemeClr val="tx1"/>
              </a:solidFill>
              <a:latin typeface="Kanit" pitchFamily="2" charset="-34"/>
              <a:cs typeface="Kanit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39511211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th-TH" sz="4000" dirty="0">
                <a:latin typeface="Kanit" pitchFamily="2" charset="-34"/>
                <a:cs typeface="Kanit" pitchFamily="2" charset="-34"/>
              </a:rPr>
              <a:t>การพิมพ์</a:t>
            </a:r>
            <a:r>
              <a:rPr lang="th-TH" sz="4000" dirty="0" smtClean="0">
                <a:latin typeface="Kanit" pitchFamily="2" charset="-34"/>
                <a:cs typeface="Kanit" pitchFamily="2" charset="-34"/>
              </a:rPr>
              <a:t>รายงาน</a:t>
            </a:r>
            <a:endParaRPr lang="th-TH" sz="4000" dirty="0">
              <a:latin typeface="Kanit" pitchFamily="2" charset="-34"/>
              <a:cs typeface="Kanit" pitchFamily="2" charset="-34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185706" y="2656547"/>
            <a:ext cx="7344816" cy="28161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th-TH" sz="2400" dirty="0" smtClean="0">
                <a:latin typeface="Kanit" pitchFamily="2" charset="-34"/>
                <a:cs typeface="Kanit" pitchFamily="2" charset="-34"/>
              </a:rPr>
              <a:t>สิ่งพื้นฐานที่ต้องนำมาพิจารณา</a:t>
            </a:r>
          </a:p>
          <a:p>
            <a:pPr>
              <a:lnSpc>
                <a:spcPct val="150000"/>
              </a:lnSpc>
            </a:pPr>
            <a:r>
              <a:rPr lang="th-TH" sz="2400" dirty="0">
                <a:latin typeface="Kanit" pitchFamily="2" charset="-34"/>
                <a:cs typeface="Kanit" pitchFamily="2" charset="-34"/>
              </a:rPr>
              <a:t>	</a:t>
            </a:r>
            <a:r>
              <a:rPr lang="en-US" sz="2400" dirty="0" smtClean="0">
                <a:latin typeface="Kanit" pitchFamily="2" charset="-34"/>
                <a:cs typeface="Kanit" pitchFamily="2" charset="-34"/>
              </a:rPr>
              <a:t>1. </a:t>
            </a:r>
            <a:r>
              <a:rPr lang="th-TH" sz="2400" dirty="0" smtClean="0">
                <a:latin typeface="Kanit" pitchFamily="2" charset="-34"/>
                <a:cs typeface="Kanit" pitchFamily="2" charset="-34"/>
              </a:rPr>
              <a:t>สื่อที่นำมาใช้เพื่อเสนอรายงาน</a:t>
            </a:r>
          </a:p>
          <a:p>
            <a:pPr>
              <a:lnSpc>
                <a:spcPct val="150000"/>
              </a:lnSpc>
            </a:pPr>
            <a:r>
              <a:rPr lang="th-TH" sz="2400" dirty="0">
                <a:latin typeface="Kanit" pitchFamily="2" charset="-34"/>
                <a:cs typeface="Kanit" pitchFamily="2" charset="-34"/>
              </a:rPr>
              <a:t>	</a:t>
            </a:r>
            <a:r>
              <a:rPr lang="en-US" sz="2400" dirty="0" smtClean="0">
                <a:latin typeface="Kanit" pitchFamily="2" charset="-34"/>
                <a:cs typeface="Kanit" pitchFamily="2" charset="-34"/>
              </a:rPr>
              <a:t>2. </a:t>
            </a:r>
            <a:r>
              <a:rPr lang="th-TH" sz="2400" dirty="0" smtClean="0">
                <a:latin typeface="Kanit" pitchFamily="2" charset="-34"/>
                <a:cs typeface="Kanit" pitchFamily="2" charset="-34"/>
              </a:rPr>
              <a:t>ขนาดของกระดาษ</a:t>
            </a:r>
          </a:p>
          <a:p>
            <a:pPr>
              <a:lnSpc>
                <a:spcPct val="150000"/>
              </a:lnSpc>
            </a:pPr>
            <a:r>
              <a:rPr lang="th-TH" sz="2400" dirty="0">
                <a:latin typeface="Kanit" pitchFamily="2" charset="-34"/>
                <a:cs typeface="Kanit" pitchFamily="2" charset="-34"/>
              </a:rPr>
              <a:t>	</a:t>
            </a:r>
            <a:r>
              <a:rPr lang="en-US" sz="2400" dirty="0" smtClean="0">
                <a:latin typeface="Kanit" pitchFamily="2" charset="-34"/>
                <a:cs typeface="Kanit" pitchFamily="2" charset="-34"/>
              </a:rPr>
              <a:t>3. </a:t>
            </a:r>
            <a:r>
              <a:rPr lang="th-TH" sz="2400" dirty="0" smtClean="0">
                <a:latin typeface="Kanit" pitchFamily="2" charset="-34"/>
                <a:cs typeface="Kanit" pitchFamily="2" charset="-34"/>
              </a:rPr>
              <a:t>แบบฟอร์มสำเร็จรูป</a:t>
            </a:r>
          </a:p>
          <a:p>
            <a:pPr>
              <a:lnSpc>
                <a:spcPct val="150000"/>
              </a:lnSpc>
            </a:pPr>
            <a:r>
              <a:rPr lang="th-TH" sz="2400" dirty="0">
                <a:latin typeface="Kanit" pitchFamily="2" charset="-34"/>
                <a:cs typeface="Kanit" pitchFamily="2" charset="-34"/>
              </a:rPr>
              <a:t>	</a:t>
            </a:r>
            <a:r>
              <a:rPr lang="en-US" sz="2400" dirty="0" smtClean="0">
                <a:latin typeface="Kanit" pitchFamily="2" charset="-34"/>
                <a:cs typeface="Kanit" pitchFamily="2" charset="-34"/>
              </a:rPr>
              <a:t>4. </a:t>
            </a:r>
            <a:r>
              <a:rPr lang="th-TH" sz="2400" dirty="0" smtClean="0">
                <a:latin typeface="Kanit" pitchFamily="2" charset="-34"/>
                <a:cs typeface="Kanit" pitchFamily="2" charset="-34"/>
              </a:rPr>
              <a:t>รายงานแบบมีสำเนา</a:t>
            </a:r>
            <a:endParaRPr lang="th-TH" sz="2400" dirty="0">
              <a:latin typeface="Kanit" pitchFamily="2" charset="-34"/>
              <a:cs typeface="Kanit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63506168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tx1"/>
                </a:solidFill>
                <a:latin typeface="Kanit" pitchFamily="2" charset="-34"/>
                <a:cs typeface="Kanit" pitchFamily="2" charset="-34"/>
              </a:rPr>
              <a:t>Any questions?</a:t>
            </a:r>
            <a:endParaRPr lang="th-TH" dirty="0">
              <a:latin typeface="Kanit" pitchFamily="2" charset="-34"/>
              <a:cs typeface="Kanit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2339409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 smtClean="0"/>
              <a:t>พจนานุกรมข้อมูลที่แสดงโครงสร้างข้อมูล 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h-TH" dirty="0" smtClean="0"/>
              <a:t>จะแสดงองค์ประกอบของส่วนย่อยของข้อมูล เมื่อนำมารวมกันแล้วจะแสดงถึงคุณลักษณะเฉพาะของข้อมูลนั้น ๆ </a:t>
            </a:r>
          </a:p>
          <a:p>
            <a:r>
              <a:rPr lang="th-TH" dirty="0" smtClean="0"/>
              <a:t>การนำเสนอพจนานุกรมข้อมูลที่แสดงโครงสร้างข้อมูลจะใช้สัญลักษณ์ทางพีชคณิต เพื่อสื่อความหมายถึงคุณสมบัติของแต่ละส่วนย่อย ดังนี้</a:t>
            </a:r>
            <a:endParaRPr lang="th-TH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4167" t="45741" r="42292" b="30000"/>
          <a:stretch/>
        </p:blipFill>
        <p:spPr>
          <a:xfrm>
            <a:off x="1904999" y="3886199"/>
            <a:ext cx="7213215" cy="2260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748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Green Yellow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1315</TotalTime>
  <Words>2997</Words>
  <Application>Microsoft Office PowerPoint</Application>
  <PresentationFormat>Widescreen</PresentationFormat>
  <Paragraphs>391</Paragraphs>
  <Slides>84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84</vt:i4>
      </vt:variant>
    </vt:vector>
  </HeadingPairs>
  <TitlesOfParts>
    <vt:vector size="96" baseType="lpstr">
      <vt:lpstr>Angsana New</vt:lpstr>
      <vt:lpstr>Arial</vt:lpstr>
      <vt:lpstr>Calibri</vt:lpstr>
      <vt:lpstr>Cordia New</vt:lpstr>
      <vt:lpstr>Garamond</vt:lpstr>
      <vt:lpstr>Kanit</vt:lpstr>
      <vt:lpstr>TH Sarabun New</vt:lpstr>
      <vt:lpstr>TH SarabunPSK</vt:lpstr>
      <vt:lpstr>Times New Roman</vt:lpstr>
      <vt:lpstr>Wingdings</vt:lpstr>
      <vt:lpstr>Wingdings 2</vt:lpstr>
      <vt:lpstr>Organic</vt:lpstr>
      <vt:lpstr>Data Dictionary  &amp; Process Description</vt:lpstr>
      <vt:lpstr>Data Dictionary</vt:lpstr>
      <vt:lpstr>1. พจนานุกรมข้อมูลของกระแสข้อมูล</vt:lpstr>
      <vt:lpstr>พจนานุกรมข้อมูลของกระแสข้อมูล</vt:lpstr>
      <vt:lpstr>พจนานุกรมข้อมูลที่แสดงคุณลักษณะของข้อมูล</vt:lpstr>
      <vt:lpstr>พจนานุกรมข้อมูลที่แสดงคุณลักษณะของข้อมูล</vt:lpstr>
      <vt:lpstr>PowerPoint Presentation</vt:lpstr>
      <vt:lpstr>PowerPoint Presentation</vt:lpstr>
      <vt:lpstr>พจนานุกรมข้อมูลที่แสดงโครงสร้างข้อมูล </vt:lpstr>
      <vt:lpstr>EX. แดสงรายละเอียดของข้อมูลโดยการสร้างเป็นพจนานุกรมที่แสดงโครงสร้างข้อมูลสินค้าและใบสั่งซ้อสินค้า </vt:lpstr>
      <vt:lpstr>พจนานุกรมข้อมูลที่แสดงส่วนย่อยของข้อมูล</vt:lpstr>
      <vt:lpstr>PowerPoint Presentation</vt:lpstr>
      <vt:lpstr>พจนานุกรมแหล่งจัดเก็บข้อมูล</vt:lpstr>
      <vt:lpstr>PowerPoint Presentation</vt:lpstr>
      <vt:lpstr>Process Description</vt:lpstr>
      <vt:lpstr>การเขียนเชิงบรรยายด้วยภาษาธรรมชาติ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การใช้ภาษาอังกฤษเชิงโครงสร้าง </vt:lpstr>
      <vt:lpstr>การใช้ภาษาอังกฤษเชิงโครงสร้าง </vt:lpstr>
      <vt:lpstr>การใช้ภาษาอังกฤษเชิงโครงสร้าง </vt:lpstr>
      <vt:lpstr>Ex. การใช้ภาษาอังกฤษเชิงโครงสร้าง </vt:lpstr>
      <vt:lpstr>Ex. การใช้ภาษาอังกฤษเชิงโครงสร้าง </vt:lpstr>
      <vt:lpstr>Ex. การใช้ภาษาอังกฤษเชิงโครงสร้าง </vt:lpstr>
      <vt:lpstr>PowerPoint Presentation</vt:lpstr>
      <vt:lpstr>การใช้ตารางตัดสินใจ (Desision Table)</vt:lpstr>
      <vt:lpstr>ชนิดของตารางตัดสินใจ</vt:lpstr>
      <vt:lpstr>Ex. การกำหนดเงื่อนไขเพื่อให้มีทางเลือกที่เป็นไปได้</vt:lpstr>
      <vt:lpstr>Ex.การกำหนดเงื่อนไขเป็นประเด็นที่ใช้ในการพิจารณา</vt:lpstr>
      <vt:lpstr>การใช้ต้นไม้ตัดสินใจ (Decision Tree)</vt:lpstr>
      <vt:lpstr>Ex. การสร้างต้นไม้ตัดสินใจ</vt:lpstr>
      <vt:lpstr>Use Case Diagram</vt:lpstr>
      <vt:lpstr>PowerPoint Presentation</vt:lpstr>
      <vt:lpstr>สัญลักษณ์ Use Case Diagram</vt:lpstr>
      <vt:lpstr>Ex. Use Case ของร้านสะดวกซื้อ</vt:lpstr>
      <vt:lpstr>ความสัมพันธ์</vt:lpstr>
      <vt:lpstr>ความสัมพันธ์</vt:lpstr>
      <vt:lpstr>PowerPoint Presentation</vt:lpstr>
      <vt:lpstr>PowerPoint Presentation</vt:lpstr>
      <vt:lpstr>การสร้าง Use Case Diagram</vt:lpstr>
      <vt:lpstr>การสร้าง Use Case Diagram</vt:lpstr>
      <vt:lpstr>Activity Diagram</vt:lpstr>
      <vt:lpstr>สัญลักษณ์ของ Activity Diagram</vt:lpstr>
      <vt:lpstr>รูปแบบของ Activity Diagram</vt:lpstr>
      <vt:lpstr>รูปแบบของ Activity Diagram</vt:lpstr>
      <vt:lpstr>รูปแบบของ Activity Diagram</vt:lpstr>
      <vt:lpstr>Gantt Chart</vt:lpstr>
      <vt:lpstr>ระยะการออกแบบ</vt:lpstr>
      <vt:lpstr>กิจกรรมในระยะการออกแบบ</vt:lpstr>
      <vt:lpstr>กลยุทธ์การจัดหาระบบ</vt:lpstr>
      <vt:lpstr>การพัฒนาโปรแกรมขึ้นเอง </vt:lpstr>
      <vt:lpstr>การใช้ซอฟต์แวร์สำเร็จรูปทั่วไป</vt:lpstr>
      <vt:lpstr>การใช้ซอฟต์แวร์ระบบ ERP</vt:lpstr>
      <vt:lpstr>การว่าจ้างหน่วยงานภายนอก</vt:lpstr>
      <vt:lpstr>การใช้เทคโนโลยีคลาวด์คอมพิวติ้ง</vt:lpstr>
      <vt:lpstr>การออกแบบสถาปัตยกรรมระบบ</vt:lpstr>
      <vt:lpstr>การออกแบบสถาปัตยกรรมระบบ</vt:lpstr>
      <vt:lpstr>สถาปัตยกรรมเครือข่ายแบบเซิร์ฟเวอร์เบส</vt:lpstr>
      <vt:lpstr>สถาปัตยกรรมเครือข่ายแบบไคลเอนต์เบส</vt:lpstr>
      <vt:lpstr>สถาปัตยกรรมเครือข่ายแบบไคลเอนต์เบส (ต่อ)</vt:lpstr>
      <vt:lpstr>สถาปัตยกรรมเครือข่ายแบบไคลเอนต์เซิร์ฟเวอร์ </vt:lpstr>
      <vt:lpstr>สถาปัตยกรรมเครือข่ายแบบไคลเอนต์เซิร์ฟเวอร์ (ต่อ)</vt:lpstr>
      <vt:lpstr>สถาปัตยกรรมเครือข่ายแบบไคลเอนต์เซิร์ฟเวอร์ (ต่อ)</vt:lpstr>
      <vt:lpstr>สถาปัตยกรรมเครือข่ายแบบไคลเอนต์เซิร์ฟเวอร์ (ต่อ)</vt:lpstr>
      <vt:lpstr>การวางแผนด้านความปลอดภัยให้กับระบบ</vt:lpstr>
      <vt:lpstr>การกำหนดข้อมูลจำเพาะให้กับฮาร์ดแวร์และซอฟต์แวร์</vt:lpstr>
      <vt:lpstr>การออกแบบฐานข้อมูล (Database Design)</vt:lpstr>
      <vt:lpstr>การออกแบบฐานข้อมูล (Database Design)</vt:lpstr>
      <vt:lpstr>การออกแบบเอาต์พุต (Output Design)</vt:lpstr>
      <vt:lpstr>การออกแบบเอาต์พุต (Output Design)</vt:lpstr>
      <vt:lpstr>การออกแบบเอาต์พุต (Output Design)</vt:lpstr>
      <vt:lpstr>การออกแบบเอาต์พุต (Output Design)</vt:lpstr>
      <vt:lpstr>ชนิดของเอาต์พุต</vt:lpstr>
      <vt:lpstr>แหล่งที่มาของเอาต์พุต</vt:lpstr>
      <vt:lpstr>วัตถุประสงค์ของเอาต์พุต</vt:lpstr>
      <vt:lpstr>PowerPoint Presentation</vt:lpstr>
      <vt:lpstr>การจัดรูปแบบเอาต์พุต</vt:lpstr>
      <vt:lpstr>ประเภทของรายงาน</vt:lpstr>
      <vt:lpstr>การนำเสนอข้อมูลในรายงาน</vt:lpstr>
      <vt:lpstr>การพิมพ์รายงาน</vt:lpstr>
      <vt:lpstr>Any questions?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dictionary &amp;  Process description</dc:title>
  <dc:creator>308-PC01</dc:creator>
  <cp:lastModifiedBy>acer</cp:lastModifiedBy>
  <cp:revision>68</cp:revision>
  <dcterms:created xsi:type="dcterms:W3CDTF">2020-01-20T01:46:58Z</dcterms:created>
  <dcterms:modified xsi:type="dcterms:W3CDTF">2025-01-23T02:56:08Z</dcterms:modified>
</cp:coreProperties>
</file>